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handoutMasterIdLst>
    <p:handoutMasterId r:id="rId52"/>
  </p:handoutMasterIdLst>
  <p:sldIdLst>
    <p:sldId id="260" r:id="rId2"/>
    <p:sldId id="363" r:id="rId3"/>
    <p:sldId id="261" r:id="rId4"/>
    <p:sldId id="330" r:id="rId5"/>
    <p:sldId id="262" r:id="rId6"/>
    <p:sldId id="356" r:id="rId7"/>
    <p:sldId id="357" r:id="rId8"/>
    <p:sldId id="263" r:id="rId9"/>
    <p:sldId id="347" r:id="rId10"/>
    <p:sldId id="350" r:id="rId11"/>
    <p:sldId id="352" r:id="rId12"/>
    <p:sldId id="265" r:id="rId13"/>
    <p:sldId id="348" r:id="rId14"/>
    <p:sldId id="351" r:id="rId15"/>
    <p:sldId id="349" r:id="rId16"/>
    <p:sldId id="267" r:id="rId17"/>
    <p:sldId id="353" r:id="rId18"/>
    <p:sldId id="355" r:id="rId19"/>
    <p:sldId id="354" r:id="rId20"/>
    <p:sldId id="359" r:id="rId21"/>
    <p:sldId id="344" r:id="rId22"/>
    <p:sldId id="346" r:id="rId23"/>
    <p:sldId id="345" r:id="rId24"/>
    <p:sldId id="328" r:id="rId25"/>
    <p:sldId id="277" r:id="rId26"/>
    <p:sldId id="329" r:id="rId27"/>
    <p:sldId id="337" r:id="rId28"/>
    <p:sldId id="280" r:id="rId29"/>
    <p:sldId id="338" r:id="rId30"/>
    <p:sldId id="388" r:id="rId31"/>
    <p:sldId id="389" r:id="rId32"/>
    <p:sldId id="340" r:id="rId33"/>
    <p:sldId id="281" r:id="rId34"/>
    <p:sldId id="341" r:id="rId35"/>
    <p:sldId id="282" r:id="rId36"/>
    <p:sldId id="390" r:id="rId37"/>
    <p:sldId id="391" r:id="rId38"/>
    <p:sldId id="362" r:id="rId39"/>
    <p:sldId id="394" r:id="rId40"/>
    <p:sldId id="387" r:id="rId41"/>
    <p:sldId id="386" r:id="rId42"/>
    <p:sldId id="365" r:id="rId43"/>
    <p:sldId id="393" r:id="rId44"/>
    <p:sldId id="385" r:id="rId45"/>
    <p:sldId id="374" r:id="rId46"/>
    <p:sldId id="378" r:id="rId47"/>
    <p:sldId id="382" r:id="rId48"/>
    <p:sldId id="370" r:id="rId49"/>
    <p:sldId id="392" r:id="rId50"/>
  </p:sldIdLst>
  <p:sldSz cx="9144000" cy="6858000" type="screen4x3"/>
  <p:notesSz cx="6811963" cy="9942513"/>
  <p:defaultTextStyle>
    <a:defPPr>
      <a:defRPr lang="en-US"/>
    </a:defPPr>
    <a:lvl1pPr algn="l" rtl="0" fontAlgn="base">
      <a:spcBef>
        <a:spcPct val="0"/>
      </a:spcBef>
      <a:spcAft>
        <a:spcPct val="0"/>
      </a:spcAft>
      <a:defRPr b="1" kern="1200">
        <a:solidFill>
          <a:schemeClr val="tx1"/>
        </a:solidFill>
        <a:latin typeface="Times New Roman" pitchFamily="18" charset="0"/>
        <a:ea typeface="+mn-ea"/>
        <a:cs typeface="+mn-cs"/>
      </a:defRPr>
    </a:lvl1pPr>
    <a:lvl2pPr marL="457200" algn="l" rtl="0" fontAlgn="base">
      <a:spcBef>
        <a:spcPct val="0"/>
      </a:spcBef>
      <a:spcAft>
        <a:spcPct val="0"/>
      </a:spcAft>
      <a:defRPr b="1" kern="1200">
        <a:solidFill>
          <a:schemeClr val="tx1"/>
        </a:solidFill>
        <a:latin typeface="Times New Roman" pitchFamily="18" charset="0"/>
        <a:ea typeface="+mn-ea"/>
        <a:cs typeface="+mn-cs"/>
      </a:defRPr>
    </a:lvl2pPr>
    <a:lvl3pPr marL="914400" algn="l" rtl="0" fontAlgn="base">
      <a:spcBef>
        <a:spcPct val="0"/>
      </a:spcBef>
      <a:spcAft>
        <a:spcPct val="0"/>
      </a:spcAft>
      <a:defRPr b="1" kern="1200">
        <a:solidFill>
          <a:schemeClr val="tx1"/>
        </a:solidFill>
        <a:latin typeface="Times New Roman" pitchFamily="18" charset="0"/>
        <a:ea typeface="+mn-ea"/>
        <a:cs typeface="+mn-cs"/>
      </a:defRPr>
    </a:lvl3pPr>
    <a:lvl4pPr marL="1371600" algn="l" rtl="0" fontAlgn="base">
      <a:spcBef>
        <a:spcPct val="0"/>
      </a:spcBef>
      <a:spcAft>
        <a:spcPct val="0"/>
      </a:spcAft>
      <a:defRPr b="1" kern="1200">
        <a:solidFill>
          <a:schemeClr val="tx1"/>
        </a:solidFill>
        <a:latin typeface="Times New Roman" pitchFamily="18" charset="0"/>
        <a:ea typeface="+mn-ea"/>
        <a:cs typeface="+mn-cs"/>
      </a:defRPr>
    </a:lvl4pPr>
    <a:lvl5pPr marL="1828800" algn="l" rtl="0" fontAlgn="base">
      <a:spcBef>
        <a:spcPct val="0"/>
      </a:spcBef>
      <a:spcAft>
        <a:spcPct val="0"/>
      </a:spcAft>
      <a:defRPr b="1" kern="1200">
        <a:solidFill>
          <a:schemeClr val="tx1"/>
        </a:solidFill>
        <a:latin typeface="Times New Roman" pitchFamily="18" charset="0"/>
        <a:ea typeface="+mn-ea"/>
        <a:cs typeface="+mn-cs"/>
      </a:defRPr>
    </a:lvl5pPr>
    <a:lvl6pPr marL="2286000" algn="l" defTabSz="914400" rtl="0" eaLnBrk="1" latinLnBrk="0" hangingPunct="1">
      <a:defRPr b="1" kern="1200">
        <a:solidFill>
          <a:schemeClr val="tx1"/>
        </a:solidFill>
        <a:latin typeface="Times New Roman" pitchFamily="18" charset="0"/>
        <a:ea typeface="+mn-ea"/>
        <a:cs typeface="+mn-cs"/>
      </a:defRPr>
    </a:lvl6pPr>
    <a:lvl7pPr marL="2743200" algn="l" defTabSz="914400" rtl="0" eaLnBrk="1" latinLnBrk="0" hangingPunct="1">
      <a:defRPr b="1" kern="1200">
        <a:solidFill>
          <a:schemeClr val="tx1"/>
        </a:solidFill>
        <a:latin typeface="Times New Roman" pitchFamily="18" charset="0"/>
        <a:ea typeface="+mn-ea"/>
        <a:cs typeface="+mn-cs"/>
      </a:defRPr>
    </a:lvl7pPr>
    <a:lvl8pPr marL="3200400" algn="l" defTabSz="914400" rtl="0" eaLnBrk="1" latinLnBrk="0" hangingPunct="1">
      <a:defRPr b="1" kern="1200">
        <a:solidFill>
          <a:schemeClr val="tx1"/>
        </a:solidFill>
        <a:latin typeface="Times New Roman" pitchFamily="18" charset="0"/>
        <a:ea typeface="+mn-ea"/>
        <a:cs typeface="+mn-cs"/>
      </a:defRPr>
    </a:lvl8pPr>
    <a:lvl9pPr marL="3657600" algn="l" defTabSz="914400" rtl="0" eaLnBrk="1" latinLnBrk="0" hangingPunct="1">
      <a:defRPr b="1"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40" autoAdjust="0"/>
    <p:restoredTop sz="94660"/>
  </p:normalViewPr>
  <p:slideViewPr>
    <p:cSldViewPr>
      <p:cViewPr varScale="1">
        <p:scale>
          <a:sx n="70" d="100"/>
          <a:sy n="70" d="100"/>
        </p:scale>
        <p:origin x="1368" y="7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51163"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atin typeface="Arial" charset="0"/>
              </a:defRPr>
            </a:lvl1pPr>
          </a:lstStyle>
          <a:p>
            <a:pPr>
              <a:defRPr/>
            </a:pPr>
            <a:endParaRPr lang="en-US"/>
          </a:p>
        </p:txBody>
      </p:sp>
      <p:sp>
        <p:nvSpPr>
          <p:cNvPr id="7171" name="Rectangle 3"/>
          <p:cNvSpPr>
            <a:spLocks noGrp="1" noChangeArrowheads="1"/>
          </p:cNvSpPr>
          <p:nvPr>
            <p:ph type="dt" sz="quarter" idx="1"/>
          </p:nvPr>
        </p:nvSpPr>
        <p:spPr bwMode="auto">
          <a:xfrm>
            <a:off x="3859213" y="0"/>
            <a:ext cx="2951162"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atin typeface="Arial" charset="0"/>
              </a:defRPr>
            </a:lvl1pPr>
          </a:lstStyle>
          <a:p>
            <a:pPr>
              <a:defRPr/>
            </a:pPr>
            <a:endParaRPr lang="en-US"/>
          </a:p>
        </p:txBody>
      </p:sp>
      <p:sp>
        <p:nvSpPr>
          <p:cNvPr id="7172" name="Rectangle 4"/>
          <p:cNvSpPr>
            <a:spLocks noGrp="1" noChangeArrowheads="1"/>
          </p:cNvSpPr>
          <p:nvPr>
            <p:ph type="ftr" sz="quarter" idx="2"/>
          </p:nvPr>
        </p:nvSpPr>
        <p:spPr bwMode="auto">
          <a:xfrm>
            <a:off x="0" y="9444038"/>
            <a:ext cx="2951163"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atin typeface="Arial" charset="0"/>
              </a:defRPr>
            </a:lvl1pPr>
          </a:lstStyle>
          <a:p>
            <a:pPr>
              <a:defRPr/>
            </a:pPr>
            <a:endParaRPr lang="en-US"/>
          </a:p>
        </p:txBody>
      </p:sp>
      <p:sp>
        <p:nvSpPr>
          <p:cNvPr id="7173" name="Rectangle 5"/>
          <p:cNvSpPr>
            <a:spLocks noGrp="1" noChangeArrowheads="1"/>
          </p:cNvSpPr>
          <p:nvPr>
            <p:ph type="sldNum" sz="quarter" idx="3"/>
          </p:nvPr>
        </p:nvSpPr>
        <p:spPr bwMode="auto">
          <a:xfrm>
            <a:off x="3859213" y="9444038"/>
            <a:ext cx="2951162"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atin typeface="Arial" charset="0"/>
              </a:defRPr>
            </a:lvl1pPr>
          </a:lstStyle>
          <a:p>
            <a:pPr>
              <a:defRPr/>
            </a:pPr>
            <a:fld id="{38A9A03C-3A72-44A9-8995-6E2D92EEED90}" type="slidenum">
              <a:rPr lang="en-US"/>
              <a:pPr>
                <a:defRPr/>
              </a:pPr>
              <a:t>‹#›</a:t>
            </a:fld>
            <a:endParaRPr lang="en-US"/>
          </a:p>
        </p:txBody>
      </p:sp>
    </p:spTree>
    <p:extLst>
      <p:ext uri="{BB962C8B-B14F-4D97-AF65-F5344CB8AC3E}">
        <p14:creationId xmlns:p14="http://schemas.microsoft.com/office/powerpoint/2010/main" val="10762731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2951163"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atin typeface="Arial" charset="0"/>
              </a:defRPr>
            </a:lvl1pPr>
          </a:lstStyle>
          <a:p>
            <a:pPr>
              <a:defRPr/>
            </a:pPr>
            <a:endParaRPr lang="en-US"/>
          </a:p>
        </p:txBody>
      </p:sp>
      <p:sp>
        <p:nvSpPr>
          <p:cNvPr id="11267" name="Rectangle 3"/>
          <p:cNvSpPr>
            <a:spLocks noGrp="1" noChangeArrowheads="1"/>
          </p:cNvSpPr>
          <p:nvPr>
            <p:ph type="dt" idx="1"/>
          </p:nvPr>
        </p:nvSpPr>
        <p:spPr bwMode="auto">
          <a:xfrm>
            <a:off x="3859213" y="0"/>
            <a:ext cx="2951162"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atin typeface="Arial" charset="0"/>
              </a:defRPr>
            </a:lvl1pPr>
          </a:lstStyle>
          <a:p>
            <a:pPr>
              <a:defRPr/>
            </a:pPr>
            <a:endParaRPr lang="en-US"/>
          </a:p>
        </p:txBody>
      </p:sp>
      <p:sp>
        <p:nvSpPr>
          <p:cNvPr id="4100" name="Rectangle 4"/>
          <p:cNvSpPr>
            <a:spLocks noGrp="1" noRot="1" noChangeAspect="1" noChangeArrowheads="1" noTextEdit="1"/>
          </p:cNvSpPr>
          <p:nvPr>
            <p:ph type="sldImg" idx="2"/>
          </p:nvPr>
        </p:nvSpPr>
        <p:spPr bwMode="auto">
          <a:xfrm>
            <a:off x="922338" y="746125"/>
            <a:ext cx="4967287" cy="3727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9" name="Rectangle 5"/>
          <p:cNvSpPr>
            <a:spLocks noGrp="1" noChangeArrowheads="1"/>
          </p:cNvSpPr>
          <p:nvPr>
            <p:ph type="body" sz="quarter" idx="3"/>
          </p:nvPr>
        </p:nvSpPr>
        <p:spPr bwMode="auto">
          <a:xfrm>
            <a:off x="681038" y="4722813"/>
            <a:ext cx="5449887" cy="44735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1270" name="Rectangle 6"/>
          <p:cNvSpPr>
            <a:spLocks noGrp="1" noChangeArrowheads="1"/>
          </p:cNvSpPr>
          <p:nvPr>
            <p:ph type="ftr" sz="quarter" idx="4"/>
          </p:nvPr>
        </p:nvSpPr>
        <p:spPr bwMode="auto">
          <a:xfrm>
            <a:off x="0" y="9444038"/>
            <a:ext cx="2951163"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atin typeface="Arial" charset="0"/>
              </a:defRPr>
            </a:lvl1pPr>
          </a:lstStyle>
          <a:p>
            <a:pPr>
              <a:defRPr/>
            </a:pPr>
            <a:endParaRPr lang="en-US"/>
          </a:p>
        </p:txBody>
      </p:sp>
      <p:sp>
        <p:nvSpPr>
          <p:cNvPr id="11271" name="Rectangle 7"/>
          <p:cNvSpPr>
            <a:spLocks noGrp="1" noChangeArrowheads="1"/>
          </p:cNvSpPr>
          <p:nvPr>
            <p:ph type="sldNum" sz="quarter" idx="5"/>
          </p:nvPr>
        </p:nvSpPr>
        <p:spPr bwMode="auto">
          <a:xfrm>
            <a:off x="3859213" y="9444038"/>
            <a:ext cx="2951162"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atin typeface="Arial" charset="0"/>
              </a:defRPr>
            </a:lvl1pPr>
          </a:lstStyle>
          <a:p>
            <a:pPr>
              <a:defRPr/>
            </a:pPr>
            <a:fld id="{1BF2E3F8-D68A-4F8F-AAEF-D4CFD025901F}" type="slidenum">
              <a:rPr lang="en-US"/>
              <a:pPr>
                <a:defRPr/>
              </a:pPr>
              <a:t>‹#›</a:t>
            </a:fld>
            <a:endParaRPr lang="en-US"/>
          </a:p>
        </p:txBody>
      </p:sp>
    </p:spTree>
    <p:extLst>
      <p:ext uri="{BB962C8B-B14F-4D97-AF65-F5344CB8AC3E}">
        <p14:creationId xmlns:p14="http://schemas.microsoft.com/office/powerpoint/2010/main" val="292514766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1843863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95711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817059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94645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94765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756024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26869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30738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275519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174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119727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213462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7"/>
          <p:cNvSpPr>
            <a:spLocks noChangeArrowheads="1"/>
          </p:cNvSpPr>
          <p:nvPr/>
        </p:nvSpPr>
        <p:spPr bwMode="auto">
          <a:xfrm>
            <a:off x="0" y="6299200"/>
            <a:ext cx="9144000" cy="533400"/>
          </a:xfrm>
          <a:prstGeom prst="rect">
            <a:avLst/>
          </a:prstGeom>
          <a:solidFill>
            <a:srgbClr val="E7EAEF"/>
          </a:solidFill>
          <a:ln w="9525">
            <a:noFill/>
            <a:miter lim="800000"/>
            <a:headEnd/>
            <a:tailEnd/>
          </a:ln>
          <a:effectLst/>
        </p:spPr>
        <p:txBody>
          <a:bodyPr wrap="none" anchor="ctr"/>
          <a:lstStyle/>
          <a:p>
            <a:pPr algn="ctr">
              <a:defRPr/>
            </a:pPr>
            <a:endParaRPr lang="en-IN" sz="1000" b="0">
              <a:latin typeface="Arial" charset="0"/>
            </a:endParaRPr>
          </a:p>
        </p:txBody>
      </p:sp>
      <p:sp>
        <p:nvSpPr>
          <p:cNvPr id="1032" name="Rectangle 8"/>
          <p:cNvSpPr>
            <a:spLocks noChangeArrowheads="1"/>
          </p:cNvSpPr>
          <p:nvPr/>
        </p:nvSpPr>
        <p:spPr bwMode="auto">
          <a:xfrm>
            <a:off x="0" y="6381750"/>
            <a:ext cx="1752600" cy="476250"/>
          </a:xfrm>
          <a:prstGeom prst="rect">
            <a:avLst/>
          </a:prstGeom>
          <a:noFill/>
          <a:ln w="9525">
            <a:noFill/>
            <a:miter lim="800000"/>
            <a:headEnd/>
            <a:tailEnd/>
          </a:ln>
          <a:effectLst/>
        </p:spPr>
        <p:txBody>
          <a:bodyPr/>
          <a:lstStyle/>
          <a:p>
            <a:pPr>
              <a:defRPr/>
            </a:pPr>
            <a:r>
              <a:rPr lang="en-US" sz="1000" b="0" dirty="0">
                <a:latin typeface="Arial" charset="0"/>
              </a:rPr>
              <a:t> </a:t>
            </a:r>
            <a:r>
              <a:rPr lang="en-US" sz="1000" dirty="0">
                <a:solidFill>
                  <a:srgbClr val="FF3300"/>
                </a:solidFill>
                <a:ea typeface="ＭＳ Ｐゴシック" charset="-128"/>
              </a:rPr>
              <a:t>TSIP</a:t>
            </a:r>
            <a:r>
              <a:rPr lang="en-US" sz="1000" b="0" dirty="0">
                <a:latin typeface="Arial" charset="0"/>
              </a:rPr>
              <a:t> </a:t>
            </a:r>
            <a:r>
              <a:rPr lang="en-US" altLang="ja-JP" sz="1000" dirty="0">
                <a:solidFill>
                  <a:srgbClr val="FF3300"/>
                </a:solidFill>
                <a:ea typeface="ＭＳ Ｐゴシック" charset="-128"/>
              </a:rPr>
              <a:t>Confidential</a:t>
            </a:r>
            <a:endParaRPr lang="en-US" sz="1000" dirty="0">
              <a:solidFill>
                <a:srgbClr val="FF3300"/>
              </a:solidFill>
              <a:ea typeface="ＭＳ Ｐゴシック" charset="-128"/>
            </a:endParaRPr>
          </a:p>
        </p:txBody>
      </p:sp>
      <p:sp>
        <p:nvSpPr>
          <p:cNvPr id="1034" name="Rectangle 10"/>
          <p:cNvSpPr>
            <a:spLocks noChangeArrowheads="1"/>
          </p:cNvSpPr>
          <p:nvPr/>
        </p:nvSpPr>
        <p:spPr bwMode="auto">
          <a:xfrm>
            <a:off x="5562600" y="6384925"/>
            <a:ext cx="2286000" cy="473075"/>
          </a:xfrm>
          <a:prstGeom prst="rect">
            <a:avLst/>
          </a:prstGeom>
          <a:noFill/>
          <a:ln w="9525">
            <a:noFill/>
            <a:miter lim="800000"/>
            <a:headEnd/>
            <a:tailEnd/>
          </a:ln>
          <a:effectLst/>
        </p:spPr>
        <p:txBody>
          <a:bodyPr/>
          <a:lstStyle/>
          <a:p>
            <a:pPr>
              <a:defRPr/>
            </a:pPr>
            <a:r>
              <a:rPr lang="en-US" altLang="ja-JP" sz="1000" dirty="0">
                <a:ea typeface="ＭＳ Ｐゴシック" charset="-128"/>
              </a:rPr>
              <a:t>Copyright © 2007 TSIP </a:t>
            </a:r>
          </a:p>
          <a:p>
            <a:pPr>
              <a:defRPr/>
            </a:pPr>
            <a:r>
              <a:rPr lang="en-US" altLang="ja-JP" sz="1000" dirty="0">
                <a:ea typeface="ＭＳ Ｐゴシック" charset="-128"/>
              </a:rPr>
              <a:t>All rights reserved</a:t>
            </a:r>
            <a:r>
              <a:rPr lang="en-US" altLang="ja-JP" sz="1000" b="0" dirty="0">
                <a:ea typeface="ＭＳ Ｐゴシック" charset="-128"/>
              </a:rPr>
              <a:t>                         </a:t>
            </a:r>
            <a:fld id="{14BACF82-E868-48D5-A95E-B797FDDA7462}" type="slidenum">
              <a:rPr lang="en-US" sz="1000" b="0"/>
              <a:pPr>
                <a:defRPr/>
              </a:pPr>
              <a:t>‹#›</a:t>
            </a:fld>
            <a:endParaRPr lang="en-US" sz="1000" b="0" dirty="0"/>
          </a:p>
        </p:txBody>
      </p:sp>
      <p:pic>
        <p:nvPicPr>
          <p:cNvPr id="1029" name="Picture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66088" y="6329363"/>
            <a:ext cx="987425"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1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1925" y="193675"/>
            <a:ext cx="1938338"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7" name="Rectangle 13"/>
          <p:cNvSpPr>
            <a:spLocks noChangeArrowheads="1"/>
          </p:cNvSpPr>
          <p:nvPr/>
        </p:nvSpPr>
        <p:spPr bwMode="auto">
          <a:xfrm>
            <a:off x="457200" y="6400800"/>
            <a:ext cx="2133600" cy="320675"/>
          </a:xfrm>
          <a:prstGeom prst="rect">
            <a:avLst/>
          </a:prstGeom>
          <a:noFill/>
          <a:ln w="9525">
            <a:noFill/>
            <a:miter lim="800000"/>
            <a:headEnd/>
            <a:tailEnd/>
          </a:ln>
          <a:effectLst/>
        </p:spPr>
        <p:txBody>
          <a:bodyPr/>
          <a:lstStyle/>
          <a:p>
            <a:pPr>
              <a:defRPr/>
            </a:pPr>
            <a:endParaRPr lang="en-US" sz="1000" b="0">
              <a:latin typeface="Arial" charset="0"/>
              <a:cs typeface="Arial" charset="0"/>
            </a:endParaRPr>
          </a:p>
        </p:txBody>
      </p:sp>
      <p:sp>
        <p:nvSpPr>
          <p:cNvPr id="1038" name="Rectangle 14"/>
          <p:cNvSpPr>
            <a:spLocks noChangeArrowheads="1"/>
          </p:cNvSpPr>
          <p:nvPr/>
        </p:nvSpPr>
        <p:spPr bwMode="auto">
          <a:xfrm>
            <a:off x="3124200" y="6324600"/>
            <a:ext cx="2895600" cy="396875"/>
          </a:xfrm>
          <a:prstGeom prst="rect">
            <a:avLst/>
          </a:prstGeom>
          <a:noFill/>
          <a:ln w="9525">
            <a:noFill/>
            <a:miter lim="800000"/>
            <a:headEnd/>
            <a:tailEnd/>
          </a:ln>
          <a:effectLst/>
        </p:spPr>
        <p:txBody>
          <a:bodyPr/>
          <a:lstStyle/>
          <a:p>
            <a:pPr algn="ctr">
              <a:defRPr/>
            </a:pPr>
            <a:endParaRPr lang="en-US" sz="1000" b="0">
              <a:latin typeface="Arial" charset="0"/>
              <a:cs typeface="Arial" charset="0"/>
            </a:endParaRPr>
          </a:p>
        </p:txBody>
      </p:sp>
      <p:sp>
        <p:nvSpPr>
          <p:cNvPr id="1039" name="Rectangle 15"/>
          <p:cNvSpPr>
            <a:spLocks noChangeArrowheads="1"/>
          </p:cNvSpPr>
          <p:nvPr/>
        </p:nvSpPr>
        <p:spPr bwMode="auto">
          <a:xfrm>
            <a:off x="6553200" y="6324600"/>
            <a:ext cx="2133600" cy="396875"/>
          </a:xfrm>
          <a:prstGeom prst="rect">
            <a:avLst/>
          </a:prstGeom>
          <a:noFill/>
          <a:ln w="9525">
            <a:noFill/>
            <a:miter lim="800000"/>
            <a:headEnd/>
            <a:tailEnd/>
          </a:ln>
          <a:effectLst/>
        </p:spPr>
        <p:txBody>
          <a:bodyPr/>
          <a:lstStyle/>
          <a:p>
            <a:pPr algn="r">
              <a:defRPr/>
            </a:pPr>
            <a:fld id="{19D777BC-957C-45D1-8A60-4726A7E809AC}" type="slidenum">
              <a:rPr lang="en-US" sz="1000" b="0">
                <a:latin typeface="Arial" charset="0"/>
                <a:cs typeface="Arial" charset="0"/>
              </a:rPr>
              <a:pPr algn="r">
                <a:defRPr/>
              </a:pPr>
              <a:t>‹#›</a:t>
            </a:fld>
            <a:endParaRPr lang="en-US" sz="1000" b="0">
              <a:latin typeface="Arial" charset="0"/>
              <a:cs typeface="Arial" charset="0"/>
            </a:endParaRPr>
          </a:p>
        </p:txBody>
      </p:sp>
      <p:sp>
        <p:nvSpPr>
          <p:cNvPr id="1040" name="Rectangle 16"/>
          <p:cNvSpPr>
            <a:spLocks noChangeArrowheads="1"/>
          </p:cNvSpPr>
          <p:nvPr/>
        </p:nvSpPr>
        <p:spPr bwMode="auto">
          <a:xfrm>
            <a:off x="0" y="6324600"/>
            <a:ext cx="9144000" cy="533400"/>
          </a:xfrm>
          <a:prstGeom prst="rect">
            <a:avLst/>
          </a:prstGeom>
          <a:solidFill>
            <a:srgbClr val="E7EAEF"/>
          </a:solidFill>
          <a:ln w="9525">
            <a:noFill/>
            <a:miter lim="800000"/>
            <a:headEnd/>
            <a:tailEnd/>
          </a:ln>
          <a:effectLst/>
        </p:spPr>
        <p:txBody>
          <a:bodyPr wrap="none" anchor="ctr"/>
          <a:lstStyle/>
          <a:p>
            <a:pPr algn="ctr">
              <a:defRPr/>
            </a:pPr>
            <a:endParaRPr lang="en-IN" sz="1000" b="0">
              <a:latin typeface="Arial" charset="0"/>
              <a:cs typeface="Arial" charset="0"/>
            </a:endParaRPr>
          </a:p>
        </p:txBody>
      </p:sp>
      <p:sp>
        <p:nvSpPr>
          <p:cNvPr id="1041" name="Rectangle 17"/>
          <p:cNvSpPr>
            <a:spLocks noChangeArrowheads="1"/>
          </p:cNvSpPr>
          <p:nvPr/>
        </p:nvSpPr>
        <p:spPr bwMode="auto">
          <a:xfrm>
            <a:off x="0" y="6381750"/>
            <a:ext cx="1752600" cy="476250"/>
          </a:xfrm>
          <a:prstGeom prst="rect">
            <a:avLst/>
          </a:prstGeom>
          <a:noFill/>
          <a:ln w="9525">
            <a:noFill/>
            <a:miter lim="800000"/>
            <a:headEnd/>
            <a:tailEnd/>
          </a:ln>
          <a:effectLst/>
        </p:spPr>
        <p:txBody>
          <a:bodyPr/>
          <a:lstStyle/>
          <a:p>
            <a:pPr>
              <a:defRPr/>
            </a:pPr>
            <a:r>
              <a:rPr lang="en-US" sz="1000" dirty="0">
                <a:solidFill>
                  <a:srgbClr val="FF3300"/>
                </a:solidFill>
                <a:ea typeface="ＭＳ Ｐゴシック" charset="-128"/>
                <a:cs typeface="Arial" charset="0"/>
              </a:rPr>
              <a:t>TSIP</a:t>
            </a:r>
            <a:r>
              <a:rPr lang="en-US" sz="1000" b="0" dirty="0">
                <a:latin typeface="Arial" charset="0"/>
                <a:ea typeface="ＭＳ Ｐゴシック" charset="-128"/>
                <a:cs typeface="Arial" charset="0"/>
              </a:rPr>
              <a:t> </a:t>
            </a:r>
            <a:r>
              <a:rPr lang="en-US" altLang="ja-JP" sz="1000" dirty="0">
                <a:solidFill>
                  <a:srgbClr val="FF3300"/>
                </a:solidFill>
                <a:ea typeface="ＭＳ Ｐゴシック" charset="-128"/>
                <a:cs typeface="Arial" charset="0"/>
              </a:rPr>
              <a:t>Confidential</a:t>
            </a:r>
            <a:endParaRPr lang="en-US" sz="1000" dirty="0">
              <a:solidFill>
                <a:srgbClr val="FF3300"/>
              </a:solidFill>
              <a:ea typeface="ＭＳ Ｐゴシック" charset="-128"/>
              <a:cs typeface="Arial" charset="0"/>
            </a:endParaRPr>
          </a:p>
        </p:txBody>
      </p:sp>
      <p:sp>
        <p:nvSpPr>
          <p:cNvPr id="1042" name="Rectangle 18"/>
          <p:cNvSpPr>
            <a:spLocks noChangeArrowheads="1"/>
          </p:cNvSpPr>
          <p:nvPr/>
        </p:nvSpPr>
        <p:spPr bwMode="auto">
          <a:xfrm>
            <a:off x="1828800" y="6381750"/>
            <a:ext cx="3657600" cy="476250"/>
          </a:xfrm>
          <a:prstGeom prst="rect">
            <a:avLst/>
          </a:prstGeom>
          <a:noFill/>
          <a:ln w="9525">
            <a:noFill/>
            <a:miter lim="800000"/>
            <a:headEnd/>
            <a:tailEnd/>
          </a:ln>
          <a:effectLst/>
        </p:spPr>
        <p:txBody>
          <a:bodyPr/>
          <a:lstStyle/>
          <a:p>
            <a:pPr algn="ctr">
              <a:defRPr/>
            </a:pPr>
            <a:r>
              <a:rPr lang="en-US" altLang="ja-JP" sz="1000" dirty="0">
                <a:ea typeface="ＭＳ Ｐゴシック" pitchFamily="34" charset="-128"/>
                <a:cs typeface="Arial" charset="0"/>
              </a:rPr>
              <a:t>Toshiba Software (India) Pvt. Ltd.</a:t>
            </a:r>
          </a:p>
        </p:txBody>
      </p:sp>
      <p:sp>
        <p:nvSpPr>
          <p:cNvPr id="1043" name="Rectangle 19"/>
          <p:cNvSpPr>
            <a:spLocks noChangeArrowheads="1"/>
          </p:cNvSpPr>
          <p:nvPr/>
        </p:nvSpPr>
        <p:spPr bwMode="auto">
          <a:xfrm>
            <a:off x="5257800" y="6384925"/>
            <a:ext cx="2286000" cy="473075"/>
          </a:xfrm>
          <a:prstGeom prst="rect">
            <a:avLst/>
          </a:prstGeom>
          <a:noFill/>
          <a:ln w="9525">
            <a:noFill/>
            <a:miter lim="800000"/>
            <a:headEnd/>
            <a:tailEnd/>
          </a:ln>
          <a:effectLst/>
        </p:spPr>
        <p:txBody>
          <a:bodyPr/>
          <a:lstStyle/>
          <a:p>
            <a:pPr>
              <a:defRPr/>
            </a:pPr>
            <a:r>
              <a:rPr lang="en-US" altLang="ja-JP" sz="1000" dirty="0">
                <a:ea typeface="ＭＳ Ｐゴシック" charset="-128"/>
                <a:cs typeface="Arial" charset="0"/>
              </a:rPr>
              <a:t>Copyright © 2013 TSIP</a:t>
            </a:r>
          </a:p>
          <a:p>
            <a:pPr>
              <a:defRPr/>
            </a:pPr>
            <a:r>
              <a:rPr lang="en-US" altLang="ja-JP" sz="1000" dirty="0">
                <a:ea typeface="ＭＳ Ｐゴシック" charset="-128"/>
                <a:cs typeface="Arial" charset="0"/>
              </a:rPr>
              <a:t>All rights reserved</a:t>
            </a:r>
            <a:r>
              <a:rPr lang="en-US" altLang="ja-JP" sz="1000" b="0" dirty="0">
                <a:ea typeface="ＭＳ Ｐゴシック" charset="-128"/>
                <a:cs typeface="Arial" charset="0"/>
              </a:rPr>
              <a:t>                         </a:t>
            </a:r>
            <a:fld id="{931B00ED-5240-4185-86CE-347CD9D1A9FA}" type="slidenum">
              <a:rPr lang="en-US" sz="1000" b="0">
                <a:ea typeface="ＭＳ Ｐゴシック" charset="-128"/>
                <a:cs typeface="Arial" charset="0"/>
              </a:rPr>
              <a:pPr>
                <a:defRPr/>
              </a:pPr>
              <a:t>‹#›</a:t>
            </a:fld>
            <a:endParaRPr lang="en-US" sz="1000" b="0" dirty="0">
              <a:ea typeface="ＭＳ Ｐゴシック" charset="-128"/>
              <a:cs typeface="Arial" charset="0"/>
            </a:endParaRPr>
          </a:p>
        </p:txBody>
      </p:sp>
      <p:pic>
        <p:nvPicPr>
          <p:cNvPr id="2" name="Picture 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1925" y="193675"/>
            <a:ext cx="1938338"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67600" y="6421438"/>
            <a:ext cx="16478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485" name="Group 29"/>
          <p:cNvGraphicFramePr>
            <a:graphicFrameLocks noGrp="1"/>
          </p:cNvGraphicFramePr>
          <p:nvPr>
            <p:ph/>
            <p:extLst>
              <p:ext uri="{D42A27DB-BD31-4B8C-83A1-F6EECF244321}">
                <p14:modId xmlns:p14="http://schemas.microsoft.com/office/powerpoint/2010/main" val="609983319"/>
              </p:ext>
            </p:extLst>
          </p:nvPr>
        </p:nvGraphicFramePr>
        <p:xfrm>
          <a:off x="4800600" y="228600"/>
          <a:ext cx="4191000" cy="1555005"/>
        </p:xfrm>
        <a:graphic>
          <a:graphicData uri="http://schemas.openxmlformats.org/drawingml/2006/table">
            <a:tbl>
              <a:tblPr/>
              <a:tblGrid>
                <a:gridCol w="1641475"/>
                <a:gridCol w="2549525"/>
              </a:tblGrid>
              <a:tr h="304946">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dirty="0" smtClean="0">
                          <a:ln>
                            <a:noFill/>
                          </a:ln>
                          <a:solidFill>
                            <a:schemeClr val="tx1"/>
                          </a:solidFill>
                          <a:effectLst/>
                          <a:latin typeface="Times New Roman" pitchFamily="18" charset="0"/>
                          <a:cs typeface="Times New Roman" pitchFamily="18" charset="0"/>
                        </a:rPr>
                        <a:t>Scope of Disclosure </a:t>
                      </a:r>
                    </a:p>
                  </a:txBody>
                  <a:tcPr marT="45742" marB="4574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20000"/>
                        </a:spcBef>
                        <a:spcAft>
                          <a:spcPct val="0"/>
                        </a:spcAft>
                        <a:buClrTx/>
                        <a:buSzTx/>
                        <a:buFontTx/>
                        <a:buNone/>
                        <a:tabLst/>
                      </a:pPr>
                      <a:r>
                        <a:rPr kumimoji="0" lang="en-GB" sz="1000" b="0" i="0" u="none" strike="noStrike" cap="none" normalizeH="0" baseline="0" dirty="0" smtClean="0">
                          <a:ln>
                            <a:noFill/>
                          </a:ln>
                          <a:solidFill>
                            <a:schemeClr val="tx1"/>
                          </a:solidFill>
                          <a:effectLst/>
                          <a:latin typeface="Times New Roman" pitchFamily="18" charset="0"/>
                        </a:rPr>
                        <a:t>TSIP Team</a:t>
                      </a:r>
                    </a:p>
                  </a:txBody>
                  <a:tcPr marT="45742" marB="4574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4946">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dirty="0" smtClean="0">
                          <a:ln>
                            <a:noFill/>
                          </a:ln>
                          <a:solidFill>
                            <a:schemeClr val="tx1"/>
                          </a:solidFill>
                          <a:effectLst/>
                          <a:latin typeface="Times New Roman" pitchFamily="18" charset="0"/>
                          <a:cs typeface="Times New Roman" pitchFamily="18" charset="0"/>
                        </a:rPr>
                        <a:t>Confidential period</a:t>
                      </a:r>
                    </a:p>
                  </a:txBody>
                  <a:tcPr marT="45742" marB="4574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IN" sz="1000" b="0" i="0" u="none" strike="noStrike" cap="none" normalizeH="0" baseline="0" dirty="0" smtClean="0">
                          <a:ln>
                            <a:noFill/>
                          </a:ln>
                          <a:solidFill>
                            <a:schemeClr val="tx1"/>
                          </a:solidFill>
                          <a:effectLst/>
                          <a:latin typeface="Times New Roman" pitchFamily="18" charset="0"/>
                        </a:rPr>
                        <a:t>Indefinite</a:t>
                      </a:r>
                    </a:p>
                  </a:txBody>
                  <a:tcPr marT="45742" marB="4574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429">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dirty="0" smtClean="0">
                          <a:ln>
                            <a:noFill/>
                          </a:ln>
                          <a:solidFill>
                            <a:schemeClr val="tx1"/>
                          </a:solidFill>
                          <a:effectLst/>
                          <a:latin typeface="Times New Roman" pitchFamily="18" charset="0"/>
                          <a:cs typeface="Times New Roman" pitchFamily="18" charset="0"/>
                        </a:rPr>
                        <a:t>Head of information</a:t>
                      </a:r>
                    </a:p>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dirty="0" smtClean="0">
                          <a:ln>
                            <a:noFill/>
                          </a:ln>
                          <a:solidFill>
                            <a:schemeClr val="tx1"/>
                          </a:solidFill>
                          <a:effectLst/>
                          <a:latin typeface="Times New Roman" pitchFamily="18" charset="0"/>
                          <a:cs typeface="Times New Roman" pitchFamily="18" charset="0"/>
                        </a:rPr>
                        <a:t>owner section</a:t>
                      </a:r>
                    </a:p>
                  </a:txBody>
                  <a:tcPr marT="45742" marB="4574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20000"/>
                        </a:spcBef>
                        <a:spcAft>
                          <a:spcPct val="0"/>
                        </a:spcAft>
                        <a:buClrTx/>
                        <a:buSzTx/>
                        <a:buFontTx/>
                        <a:buNone/>
                        <a:tabLst/>
                      </a:pPr>
                      <a:r>
                        <a:rPr kumimoji="0" lang="en-GB" sz="1000" b="0" i="0" u="none" strike="noStrike" cap="none" normalizeH="0" baseline="0" dirty="0" smtClean="0">
                          <a:ln>
                            <a:noFill/>
                          </a:ln>
                          <a:solidFill>
                            <a:schemeClr val="tx1"/>
                          </a:solidFill>
                          <a:effectLst/>
                          <a:latin typeface="Times New Roman" pitchFamily="18" charset="0"/>
                        </a:rPr>
                        <a:t>Head of Training Division</a:t>
                      </a:r>
                    </a:p>
                  </a:txBody>
                  <a:tcPr marT="45742" marB="4574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22417">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GB" sz="1000" b="1" i="0" u="none" strike="noStrike" cap="none" normalizeH="0" baseline="0" dirty="0" smtClean="0">
                          <a:ln>
                            <a:noFill/>
                          </a:ln>
                          <a:solidFill>
                            <a:schemeClr val="tx1"/>
                          </a:solidFill>
                          <a:effectLst/>
                          <a:latin typeface="Times New Roman" pitchFamily="18" charset="0"/>
                          <a:cs typeface="Times New Roman" pitchFamily="18" charset="0"/>
                        </a:rPr>
                        <a:t>Handling restriction</a:t>
                      </a:r>
                    </a:p>
                  </a:txBody>
                  <a:tcPr marT="45742" marB="4574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 typeface="Symbol" pitchFamily="18" charset="2"/>
                        <a:buNone/>
                        <a:tabLst>
                          <a:tab pos="457200" algn="l"/>
                        </a:tabLst>
                      </a:pPr>
                      <a:r>
                        <a:rPr kumimoji="0" lang="en-GB" sz="1000" b="0" i="0" u="none" strike="noStrike" cap="none" normalizeH="0" baseline="0" dirty="0" smtClean="0">
                          <a:ln>
                            <a:noFill/>
                          </a:ln>
                          <a:solidFill>
                            <a:schemeClr val="tx1"/>
                          </a:solidFill>
                          <a:effectLst/>
                          <a:latin typeface="Times New Roman" pitchFamily="18" charset="0"/>
                          <a:cs typeface="Times New Roman" pitchFamily="18" charset="0"/>
                        </a:rPr>
                        <a:t>“No Copying” , “No Printing”</a:t>
                      </a:r>
                      <a:endParaRPr kumimoji="0" lang="en-US" sz="1000" b="0" i="0" u="none" strike="noStrike" cap="none" normalizeH="0" baseline="0" dirty="0" smtClean="0">
                        <a:ln>
                          <a:noFill/>
                        </a:ln>
                        <a:solidFill>
                          <a:schemeClr val="tx1"/>
                        </a:solidFill>
                        <a:effectLst/>
                        <a:latin typeface="Times New Roman" pitchFamily="18" charset="0"/>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 typeface="Symbol" pitchFamily="18" charset="2"/>
                        <a:buNone/>
                        <a:tabLst>
                          <a:tab pos="457200" algn="l"/>
                        </a:tabLst>
                      </a:pPr>
                      <a:r>
                        <a:rPr kumimoji="0" lang="en-GB" sz="1000" b="0" i="0" u="none" strike="noStrike" cap="none" normalizeH="0" baseline="0" dirty="0" smtClean="0">
                          <a:ln>
                            <a:noFill/>
                          </a:ln>
                          <a:solidFill>
                            <a:schemeClr val="tx1"/>
                          </a:solidFill>
                          <a:effectLst/>
                          <a:latin typeface="Times New Roman" pitchFamily="18" charset="0"/>
                          <a:cs typeface="Times New Roman" pitchFamily="18" charset="0"/>
                        </a:rPr>
                        <a:t>“No transferring”, “No re-disclosure” </a:t>
                      </a:r>
                    </a:p>
                    <a:p>
                      <a:pPr marL="342900" marR="0" lvl="0" indent="-342900" algn="l" defTabSz="914400" rtl="0" eaLnBrk="0" fontAlgn="base" latinLnBrk="0" hangingPunct="0">
                        <a:lnSpc>
                          <a:spcPct val="100000"/>
                        </a:lnSpc>
                        <a:spcBef>
                          <a:spcPct val="0"/>
                        </a:spcBef>
                        <a:spcAft>
                          <a:spcPct val="0"/>
                        </a:spcAft>
                        <a:buClrTx/>
                        <a:buSzTx/>
                        <a:buFontTx/>
                        <a:buNone/>
                        <a:tabLst>
                          <a:tab pos="457200" algn="l"/>
                        </a:tabLst>
                      </a:pPr>
                      <a:r>
                        <a:rPr kumimoji="0" lang="en-GB" sz="1000" b="0" i="0" u="none" strike="noStrike" cap="none" normalizeH="0" baseline="0" dirty="0" smtClean="0">
                          <a:ln>
                            <a:noFill/>
                          </a:ln>
                          <a:solidFill>
                            <a:schemeClr val="tx1"/>
                          </a:solidFill>
                          <a:effectLst/>
                          <a:latin typeface="Times New Roman" pitchFamily="18" charset="0"/>
                          <a:cs typeface="Times New Roman" pitchFamily="18" charset="0"/>
                        </a:rPr>
                        <a:t>“No circulation” , “Do not duplicate”</a:t>
                      </a:r>
                    </a:p>
                  </a:txBody>
                  <a:tcPr marT="45742" marB="4574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pic>
        <p:nvPicPr>
          <p:cNvPr id="3091" name="Picture 27" descr="eco_02_Gr_Wh1_5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81800" y="5105400"/>
            <a:ext cx="20828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92" name="Text Box 28"/>
          <p:cNvSpPr txBox="1">
            <a:spLocks noChangeArrowheads="1"/>
          </p:cNvSpPr>
          <p:nvPr/>
        </p:nvSpPr>
        <p:spPr bwMode="auto">
          <a:xfrm>
            <a:off x="7303653" y="3169877"/>
            <a:ext cx="17443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Times New Roman" pitchFamily="18" charset="0"/>
              </a:defRPr>
            </a:lvl1pPr>
            <a:lvl2pPr marL="742950" indent="-285750" eaLnBrk="0" hangingPunct="0">
              <a:defRPr b="1">
                <a:solidFill>
                  <a:schemeClr val="tx1"/>
                </a:solidFill>
                <a:latin typeface="Times New Roman" pitchFamily="18" charset="0"/>
              </a:defRPr>
            </a:lvl2pPr>
            <a:lvl3pPr marL="1143000" indent="-228600" eaLnBrk="0" hangingPunct="0">
              <a:defRPr b="1">
                <a:solidFill>
                  <a:schemeClr val="tx1"/>
                </a:solidFill>
                <a:latin typeface="Times New Roman" pitchFamily="18" charset="0"/>
              </a:defRPr>
            </a:lvl3pPr>
            <a:lvl4pPr marL="1600200" indent="-228600" eaLnBrk="0" hangingPunct="0">
              <a:defRPr b="1">
                <a:solidFill>
                  <a:schemeClr val="tx1"/>
                </a:solidFill>
                <a:latin typeface="Times New Roman" pitchFamily="18" charset="0"/>
              </a:defRPr>
            </a:lvl4pPr>
            <a:lvl5pPr marL="2057400" indent="-228600" eaLnBrk="0" hangingPunct="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eaLnBrk="1" hangingPunct="1"/>
            <a:r>
              <a:rPr lang="en-US" altLang="en-US" sz="2400" dirty="0" smtClean="0">
                <a:latin typeface="+mj-lt"/>
              </a:rPr>
              <a:t>Use Cases</a:t>
            </a:r>
            <a:endParaRPr lang="en-IN" altLang="en-US" sz="2400" dirty="0">
              <a:latin typeface="+mj-lt"/>
            </a:endParaRP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6927" y="3324936"/>
            <a:ext cx="457200" cy="1057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3844636"/>
            <a:ext cx="88582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2964069"/>
            <a:ext cx="88582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2594264"/>
            <a:ext cx="88582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2559628"/>
            <a:ext cx="88582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381000" y="1295400"/>
            <a:ext cx="8229600" cy="5059363"/>
          </a:xfrm>
        </p:spPr>
        <p:txBody>
          <a:bodyPr/>
          <a:lstStyle/>
          <a:p>
            <a:r>
              <a:rPr lang="en-US" sz="2400" b="1" dirty="0" smtClean="0"/>
              <a:t>An </a:t>
            </a:r>
            <a:r>
              <a:rPr lang="en-US" sz="2400" b="1" dirty="0" err="1" smtClean="0"/>
              <a:t>UseCase</a:t>
            </a:r>
            <a:r>
              <a:rPr lang="en-US" sz="2400" b="1" dirty="0" smtClean="0"/>
              <a:t> specifies a </a:t>
            </a:r>
            <a:r>
              <a:rPr lang="en-US" sz="2400" b="1" dirty="0"/>
              <a:t>set of behaviors performed by </a:t>
            </a:r>
            <a:r>
              <a:rPr lang="en-US" sz="2400" b="1" dirty="0" smtClean="0"/>
              <a:t>the subject</a:t>
            </a:r>
            <a:r>
              <a:rPr lang="en-US" sz="2400" b="1" dirty="0"/>
              <a:t>, which yields an observable result </a:t>
            </a:r>
            <a:endParaRPr lang="en-US" sz="2400" b="1" dirty="0" smtClean="0"/>
          </a:p>
          <a:p>
            <a:endParaRPr lang="en-US" sz="2400" b="1" dirty="0" smtClean="0"/>
          </a:p>
          <a:p>
            <a:r>
              <a:rPr lang="en-US" sz="2400" b="1" dirty="0" smtClean="0"/>
              <a:t>An </a:t>
            </a:r>
            <a:r>
              <a:rPr lang="en-US" sz="2400" b="1" dirty="0" err="1" smtClean="0"/>
              <a:t>UseCase</a:t>
            </a:r>
            <a:r>
              <a:rPr lang="en-US" sz="2400" b="1" dirty="0" smtClean="0"/>
              <a:t> Is </a:t>
            </a:r>
            <a:r>
              <a:rPr lang="en-US" sz="2400" b="1" dirty="0"/>
              <a:t>a kind of </a:t>
            </a:r>
            <a:r>
              <a:rPr lang="en-US" sz="2400" b="1" dirty="0" err="1"/>
              <a:t>BehavioredClassifier</a:t>
            </a:r>
            <a:r>
              <a:rPr lang="en-US" sz="2400" b="1" dirty="0"/>
              <a:t> </a:t>
            </a:r>
            <a:endParaRPr lang="en-US" sz="2400" b="1" dirty="0" smtClean="0"/>
          </a:p>
          <a:p>
            <a:pPr lvl="1"/>
            <a:r>
              <a:rPr lang="en-US" sz="2000" b="1" dirty="0" smtClean="0"/>
              <a:t>Represents </a:t>
            </a:r>
            <a:r>
              <a:rPr lang="en-US" sz="2000" b="1" dirty="0"/>
              <a:t>a declaration of a set of offered Behaviors </a:t>
            </a:r>
            <a:endParaRPr lang="en-US" sz="2000" b="1" dirty="0" smtClean="0"/>
          </a:p>
          <a:p>
            <a:pPr lvl="1"/>
            <a:endParaRPr lang="en-US" sz="2000" b="1" dirty="0" smtClean="0"/>
          </a:p>
          <a:p>
            <a:r>
              <a:rPr lang="en-US" sz="2400" b="1" dirty="0" smtClean="0"/>
              <a:t>An </a:t>
            </a:r>
            <a:r>
              <a:rPr lang="en-US" sz="2400" b="1" dirty="0" err="1" smtClean="0"/>
              <a:t>UseCase</a:t>
            </a:r>
            <a:r>
              <a:rPr lang="en-US" sz="2400" b="1" dirty="0" smtClean="0"/>
              <a:t> does not describe the internal structure of the subject</a:t>
            </a:r>
          </a:p>
          <a:p>
            <a:endParaRPr lang="en-US" sz="2400" b="1" dirty="0" smtClean="0"/>
          </a:p>
          <a:p>
            <a:r>
              <a:rPr lang="en-US" sz="2400" b="1" dirty="0" smtClean="0"/>
              <a:t>An </a:t>
            </a:r>
            <a:r>
              <a:rPr lang="en-US" sz="2400" b="1" dirty="0" err="1" smtClean="0"/>
              <a:t>UseCase</a:t>
            </a:r>
            <a:r>
              <a:rPr lang="en-US" sz="2400" b="1" dirty="0" smtClean="0"/>
              <a:t> </a:t>
            </a:r>
            <a:r>
              <a:rPr lang="en-US" sz="2400" b="1" dirty="0"/>
              <a:t>specifies a unit of useful functionality that the subject provides to its user </a:t>
            </a:r>
            <a:endParaRPr lang="en-US" sz="2400" b="1" dirty="0" smtClean="0"/>
          </a:p>
          <a:p>
            <a:pPr marL="0" indent="0">
              <a:buNone/>
            </a:pPr>
            <a:endParaRPr lang="en-US" sz="2000" b="1" dirty="0"/>
          </a:p>
        </p:txBody>
      </p:sp>
      <p:sp>
        <p:nvSpPr>
          <p:cNvPr id="3" name="TextBox 2"/>
          <p:cNvSpPr txBox="1"/>
          <p:nvPr/>
        </p:nvSpPr>
        <p:spPr>
          <a:xfrm>
            <a:off x="3886200" y="228600"/>
            <a:ext cx="1906291" cy="523220"/>
          </a:xfrm>
          <a:prstGeom prst="rect">
            <a:avLst/>
          </a:prstGeom>
          <a:noFill/>
        </p:spPr>
        <p:txBody>
          <a:bodyPr wrap="none" rtlCol="0">
            <a:spAutoFit/>
          </a:bodyPr>
          <a:lstStyle/>
          <a:p>
            <a:r>
              <a:rPr lang="en-US" sz="2800" dirty="0" err="1" smtClean="0">
                <a:latin typeface="+mj-lt"/>
              </a:rPr>
              <a:t>UseCases</a:t>
            </a:r>
            <a:endParaRPr lang="en-US" sz="2800" dirty="0">
              <a:latin typeface="+mj-lt"/>
            </a:endParaRP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9573" y="5623767"/>
            <a:ext cx="515611" cy="508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val 4"/>
          <p:cNvSpPr/>
          <p:nvPr/>
        </p:nvSpPr>
        <p:spPr bwMode="auto">
          <a:xfrm>
            <a:off x="8321976" y="5507738"/>
            <a:ext cx="822023" cy="761767"/>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imes New Roman" pitchFamily="18" charset="0"/>
            </a:endParaRPr>
          </a:p>
        </p:txBody>
      </p:sp>
      <p:cxnSp>
        <p:nvCxnSpPr>
          <p:cNvPr id="6" name="Straight Connector 5"/>
          <p:cNvCxnSpPr>
            <a:stCxn id="5" idx="7"/>
            <a:endCxn id="5" idx="3"/>
          </p:cNvCxnSpPr>
          <p:nvPr/>
        </p:nvCxnSpPr>
        <p:spPr bwMode="auto">
          <a:xfrm flipH="1">
            <a:off x="8442358" y="5619296"/>
            <a:ext cx="581259" cy="538651"/>
          </a:xfrm>
          <a:prstGeom prst="line">
            <a:avLst/>
          </a:prstGeom>
          <a:solidFill>
            <a:schemeClr val="accent1"/>
          </a:solidFill>
          <a:ln w="2540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26682179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4478" y="838200"/>
            <a:ext cx="3371850" cy="51799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429000" y="122328"/>
            <a:ext cx="3395097" cy="461665"/>
          </a:xfrm>
          <a:prstGeom prst="rect">
            <a:avLst/>
          </a:prstGeom>
          <a:noFill/>
        </p:spPr>
        <p:txBody>
          <a:bodyPr wrap="none" rtlCol="0">
            <a:spAutoFit/>
          </a:bodyPr>
          <a:lstStyle/>
          <a:p>
            <a:r>
              <a:rPr lang="en-US" sz="2400" dirty="0" smtClean="0">
                <a:latin typeface="+mj-lt"/>
              </a:rPr>
              <a:t>Ex  #2 : A Refrigerator</a:t>
            </a:r>
            <a:endParaRPr lang="en-US" sz="2400" dirty="0">
              <a:latin typeface="+mj-lt"/>
            </a:endParaRPr>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865909"/>
            <a:ext cx="2394857"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177" y="3428171"/>
            <a:ext cx="2873302" cy="1802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Straight Connector 2"/>
          <p:cNvCxnSpPr/>
          <p:nvPr/>
        </p:nvCxnSpPr>
        <p:spPr bwMode="auto">
          <a:xfrm>
            <a:off x="294177" y="838200"/>
            <a:ext cx="2873302" cy="4572000"/>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6" name="Straight Connector 5"/>
          <p:cNvCxnSpPr/>
          <p:nvPr/>
        </p:nvCxnSpPr>
        <p:spPr bwMode="auto">
          <a:xfrm flipH="1">
            <a:off x="294178" y="838200"/>
            <a:ext cx="2753822" cy="4572000"/>
          </a:xfrm>
          <a:prstGeom prst="line">
            <a:avLst/>
          </a:prstGeom>
          <a:solidFill>
            <a:schemeClr val="accent1"/>
          </a:solidFill>
          <a:ln w="25400" cap="flat" cmpd="sng" algn="ctr">
            <a:solidFill>
              <a:srgbClr val="FF0000"/>
            </a:solidFill>
            <a:prstDash val="solid"/>
            <a:round/>
            <a:headEnd type="none" w="med" len="med"/>
            <a:tailEnd type="none" w="med" len="med"/>
          </a:ln>
          <a:effectLst/>
        </p:spPr>
      </p:cxnSp>
      <p:pic>
        <p:nvPicPr>
          <p:cNvPr id="8"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9573" y="5623767"/>
            <a:ext cx="515611" cy="508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Oval 8"/>
          <p:cNvSpPr/>
          <p:nvPr/>
        </p:nvSpPr>
        <p:spPr bwMode="auto">
          <a:xfrm>
            <a:off x="8321976" y="5507738"/>
            <a:ext cx="822023" cy="761767"/>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imes New Roman" pitchFamily="18" charset="0"/>
            </a:endParaRPr>
          </a:p>
        </p:txBody>
      </p:sp>
      <p:cxnSp>
        <p:nvCxnSpPr>
          <p:cNvPr id="10" name="Straight Connector 9"/>
          <p:cNvCxnSpPr>
            <a:stCxn id="9" idx="7"/>
            <a:endCxn id="9" idx="3"/>
          </p:cNvCxnSpPr>
          <p:nvPr/>
        </p:nvCxnSpPr>
        <p:spPr bwMode="auto">
          <a:xfrm flipH="1">
            <a:off x="8442358" y="5619296"/>
            <a:ext cx="581259" cy="538651"/>
          </a:xfrm>
          <a:prstGeom prst="line">
            <a:avLst/>
          </a:prstGeom>
          <a:solidFill>
            <a:schemeClr val="accent1"/>
          </a:solidFill>
          <a:ln w="2540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41010794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914400"/>
            <a:ext cx="8229600" cy="5287963"/>
          </a:xfrm>
        </p:spPr>
        <p:txBody>
          <a:bodyPr/>
          <a:lstStyle/>
          <a:p>
            <a:r>
              <a:rPr lang="en-US" sz="2400" b="1" dirty="0" smtClean="0"/>
              <a:t>An </a:t>
            </a:r>
            <a:r>
              <a:rPr lang="en-US" sz="2400" b="1" dirty="0" err="1" smtClean="0"/>
              <a:t>UseCase</a:t>
            </a:r>
            <a:r>
              <a:rPr lang="en-US" sz="2400" b="1" dirty="0" smtClean="0"/>
              <a:t> </a:t>
            </a:r>
            <a:r>
              <a:rPr lang="en-US" sz="2400" b="1" dirty="0"/>
              <a:t>can be used both for specification of the (external) requirements on a subject and for the specification of the functionality offered by a subject. </a:t>
            </a:r>
            <a:endParaRPr lang="en-US" sz="2400" b="1" dirty="0" smtClean="0"/>
          </a:p>
          <a:p>
            <a:endParaRPr lang="en-US" sz="2400" b="1" dirty="0" smtClean="0"/>
          </a:p>
          <a:p>
            <a:r>
              <a:rPr lang="en-US" sz="2400" b="1" dirty="0" smtClean="0"/>
              <a:t>An </a:t>
            </a:r>
            <a:r>
              <a:rPr lang="en-US" sz="2400" b="1" dirty="0" err="1" smtClean="0"/>
              <a:t>UseCase</a:t>
            </a:r>
            <a:r>
              <a:rPr lang="en-US" sz="2400" b="1" dirty="0" smtClean="0"/>
              <a:t> </a:t>
            </a:r>
            <a:r>
              <a:rPr lang="en-US" sz="2400" b="1" dirty="0"/>
              <a:t>may also state the requirements the specified subject poses on its environment by defining how the Actors should interact with the subject so that it will be able to perform its </a:t>
            </a:r>
            <a:r>
              <a:rPr lang="en-US" sz="2400" b="1" dirty="0" smtClean="0"/>
              <a:t>services</a:t>
            </a:r>
          </a:p>
          <a:p>
            <a:endParaRPr lang="en-US" sz="2400" b="1" dirty="0"/>
          </a:p>
        </p:txBody>
      </p:sp>
      <p:sp>
        <p:nvSpPr>
          <p:cNvPr id="3" name="TextBox 2"/>
          <p:cNvSpPr txBox="1"/>
          <p:nvPr/>
        </p:nvSpPr>
        <p:spPr>
          <a:xfrm>
            <a:off x="3886200" y="228600"/>
            <a:ext cx="1906291" cy="523220"/>
          </a:xfrm>
          <a:prstGeom prst="rect">
            <a:avLst/>
          </a:prstGeom>
          <a:noFill/>
        </p:spPr>
        <p:txBody>
          <a:bodyPr wrap="none" rtlCol="0">
            <a:spAutoFit/>
          </a:bodyPr>
          <a:lstStyle/>
          <a:p>
            <a:r>
              <a:rPr lang="en-US" sz="2800" dirty="0" err="1" smtClean="0">
                <a:latin typeface="+mj-lt"/>
              </a:rPr>
              <a:t>UseCases</a:t>
            </a:r>
            <a:endParaRPr lang="en-US" sz="2800" dirty="0">
              <a:latin typeface="+mj-lt"/>
            </a:endParaRP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9573" y="5623767"/>
            <a:ext cx="515611" cy="508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val 4"/>
          <p:cNvSpPr/>
          <p:nvPr/>
        </p:nvSpPr>
        <p:spPr bwMode="auto">
          <a:xfrm>
            <a:off x="8321976" y="5507738"/>
            <a:ext cx="822023" cy="761767"/>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imes New Roman" pitchFamily="18" charset="0"/>
            </a:endParaRPr>
          </a:p>
        </p:txBody>
      </p:sp>
      <p:cxnSp>
        <p:nvCxnSpPr>
          <p:cNvPr id="6" name="Straight Connector 5"/>
          <p:cNvCxnSpPr>
            <a:stCxn id="5" idx="7"/>
            <a:endCxn id="5" idx="3"/>
          </p:cNvCxnSpPr>
          <p:nvPr/>
        </p:nvCxnSpPr>
        <p:spPr bwMode="auto">
          <a:xfrm flipH="1">
            <a:off x="8442358" y="5619296"/>
            <a:ext cx="581259" cy="538651"/>
          </a:xfrm>
          <a:prstGeom prst="line">
            <a:avLst/>
          </a:prstGeom>
          <a:solidFill>
            <a:schemeClr val="accent1"/>
          </a:solidFill>
          <a:ln w="2540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16544618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33800" y="147674"/>
            <a:ext cx="2543710" cy="461665"/>
          </a:xfrm>
          <a:prstGeom prst="rect">
            <a:avLst/>
          </a:prstGeom>
          <a:noFill/>
        </p:spPr>
        <p:txBody>
          <a:bodyPr wrap="none" rtlCol="0">
            <a:spAutoFit/>
          </a:bodyPr>
          <a:lstStyle/>
          <a:p>
            <a:r>
              <a:rPr lang="en-US" sz="2400" dirty="0" smtClean="0">
                <a:latin typeface="+mj-lt"/>
              </a:rPr>
              <a:t>Ex #3 : A Watch </a:t>
            </a:r>
            <a:endParaRPr lang="en-US" sz="2400" dirty="0">
              <a:latin typeface="+mj-lt"/>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133600"/>
            <a:ext cx="3307563" cy="21530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9573" y="5623767"/>
            <a:ext cx="515611" cy="508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val 4"/>
          <p:cNvSpPr/>
          <p:nvPr/>
        </p:nvSpPr>
        <p:spPr bwMode="auto">
          <a:xfrm>
            <a:off x="8321976" y="5507738"/>
            <a:ext cx="822023" cy="761767"/>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imes New Roman" pitchFamily="18" charset="0"/>
            </a:endParaRPr>
          </a:p>
        </p:txBody>
      </p:sp>
      <p:cxnSp>
        <p:nvCxnSpPr>
          <p:cNvPr id="6" name="Straight Connector 5"/>
          <p:cNvCxnSpPr>
            <a:stCxn id="5" idx="7"/>
            <a:endCxn id="5" idx="3"/>
          </p:cNvCxnSpPr>
          <p:nvPr/>
        </p:nvCxnSpPr>
        <p:spPr bwMode="auto">
          <a:xfrm flipH="1">
            <a:off x="8442358" y="5619296"/>
            <a:ext cx="581259" cy="538651"/>
          </a:xfrm>
          <a:prstGeom prst="line">
            <a:avLst/>
          </a:prstGeom>
          <a:solidFill>
            <a:schemeClr val="accent1"/>
          </a:solidFill>
          <a:ln w="2540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13928039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1066800"/>
            <a:ext cx="8229600" cy="5059363"/>
          </a:xfrm>
        </p:spPr>
        <p:txBody>
          <a:bodyPr/>
          <a:lstStyle/>
          <a:p>
            <a:r>
              <a:rPr lang="en-US" sz="2400" b="1" dirty="0" smtClean="0"/>
              <a:t>An </a:t>
            </a:r>
            <a:r>
              <a:rPr lang="en-US" sz="2400" b="1" dirty="0" err="1"/>
              <a:t>UseCase</a:t>
            </a:r>
            <a:r>
              <a:rPr lang="en-US" sz="2400" b="1" dirty="0"/>
              <a:t> may apply to any number of </a:t>
            </a:r>
            <a:r>
              <a:rPr lang="en-US" sz="2400" b="1" dirty="0" smtClean="0"/>
              <a:t>subjects</a:t>
            </a:r>
          </a:p>
          <a:p>
            <a:pPr marL="0" indent="0">
              <a:buNone/>
            </a:pPr>
            <a:r>
              <a:rPr lang="en-US" sz="2400" b="1" dirty="0" smtClean="0"/>
              <a:t> </a:t>
            </a:r>
            <a:endParaRPr lang="en-US" sz="2400" b="1" dirty="0"/>
          </a:p>
          <a:p>
            <a:r>
              <a:rPr lang="en-US" sz="2400" b="1" dirty="0" smtClean="0"/>
              <a:t>An </a:t>
            </a:r>
            <a:r>
              <a:rPr lang="en-US" sz="2400" b="1" dirty="0" err="1"/>
              <a:t>UseCase</a:t>
            </a:r>
            <a:r>
              <a:rPr lang="en-US" sz="2400" b="1" dirty="0"/>
              <a:t> can include possible variations of its basic behavior, including exceptional behavior and error handling </a:t>
            </a:r>
            <a:endParaRPr lang="en-US" sz="2400" b="1" dirty="0" smtClean="0"/>
          </a:p>
          <a:p>
            <a:endParaRPr lang="en-US" sz="2400" b="1" dirty="0"/>
          </a:p>
        </p:txBody>
      </p:sp>
      <p:sp>
        <p:nvSpPr>
          <p:cNvPr id="3" name="TextBox 2"/>
          <p:cNvSpPr txBox="1"/>
          <p:nvPr/>
        </p:nvSpPr>
        <p:spPr>
          <a:xfrm>
            <a:off x="3886200" y="228600"/>
            <a:ext cx="1906291" cy="523220"/>
          </a:xfrm>
          <a:prstGeom prst="rect">
            <a:avLst/>
          </a:prstGeom>
          <a:noFill/>
        </p:spPr>
        <p:txBody>
          <a:bodyPr wrap="none" rtlCol="0">
            <a:spAutoFit/>
          </a:bodyPr>
          <a:lstStyle/>
          <a:p>
            <a:r>
              <a:rPr lang="en-US" sz="2800" dirty="0" err="1" smtClean="0">
                <a:latin typeface="+mj-lt"/>
              </a:rPr>
              <a:t>UseCases</a:t>
            </a:r>
            <a:endParaRPr lang="en-US" sz="2800" dirty="0">
              <a:latin typeface="+mj-lt"/>
            </a:endParaRP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9573" y="5623767"/>
            <a:ext cx="515611" cy="508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val 4"/>
          <p:cNvSpPr/>
          <p:nvPr/>
        </p:nvSpPr>
        <p:spPr bwMode="auto">
          <a:xfrm>
            <a:off x="8321976" y="5507738"/>
            <a:ext cx="822023" cy="761767"/>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imes New Roman" pitchFamily="18" charset="0"/>
            </a:endParaRPr>
          </a:p>
        </p:txBody>
      </p:sp>
      <p:cxnSp>
        <p:nvCxnSpPr>
          <p:cNvPr id="6" name="Straight Connector 5"/>
          <p:cNvCxnSpPr>
            <a:stCxn id="5" idx="7"/>
            <a:endCxn id="5" idx="3"/>
          </p:cNvCxnSpPr>
          <p:nvPr/>
        </p:nvCxnSpPr>
        <p:spPr bwMode="auto">
          <a:xfrm flipH="1">
            <a:off x="8442358" y="5619296"/>
            <a:ext cx="581259" cy="538651"/>
          </a:xfrm>
          <a:prstGeom prst="line">
            <a:avLst/>
          </a:prstGeom>
          <a:solidFill>
            <a:schemeClr val="accent1"/>
          </a:solidFill>
          <a:ln w="2540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17344222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31568" y="133820"/>
            <a:ext cx="4146904" cy="461665"/>
          </a:xfrm>
          <a:prstGeom prst="rect">
            <a:avLst/>
          </a:prstGeom>
          <a:noFill/>
        </p:spPr>
        <p:txBody>
          <a:bodyPr wrap="none" rtlCol="0">
            <a:spAutoFit/>
          </a:bodyPr>
          <a:lstStyle/>
          <a:p>
            <a:r>
              <a:rPr lang="en-US" sz="2400" dirty="0" smtClean="0">
                <a:latin typeface="+mj-lt"/>
              </a:rPr>
              <a:t>Ex #4 : A Baggage Scanner</a:t>
            </a:r>
            <a:endParaRPr lang="en-US" sz="2400" dirty="0">
              <a:latin typeface="+mj-lt"/>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7028" y="1638300"/>
            <a:ext cx="5438775" cy="358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050" y="1219200"/>
            <a:ext cx="2371725"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897" y="3606944"/>
            <a:ext cx="2546030" cy="1595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251260" y="3167390"/>
            <a:ext cx="567784" cy="261610"/>
          </a:xfrm>
          <a:prstGeom prst="rect">
            <a:avLst/>
          </a:prstGeom>
          <a:noFill/>
        </p:spPr>
        <p:txBody>
          <a:bodyPr wrap="none" rtlCol="0">
            <a:spAutoFit/>
          </a:bodyPr>
          <a:lstStyle/>
          <a:p>
            <a:r>
              <a:rPr lang="en-US" sz="1050" dirty="0" smtClean="0"/>
              <a:t>Reject</a:t>
            </a:r>
            <a:endParaRPr lang="en-US" sz="1050" dirty="0"/>
          </a:p>
        </p:txBody>
      </p:sp>
      <p:sp>
        <p:nvSpPr>
          <p:cNvPr id="9" name="TextBox 8"/>
          <p:cNvSpPr txBox="1"/>
          <p:nvPr/>
        </p:nvSpPr>
        <p:spPr>
          <a:xfrm>
            <a:off x="1219200" y="5202382"/>
            <a:ext cx="599844" cy="261610"/>
          </a:xfrm>
          <a:prstGeom prst="rect">
            <a:avLst/>
          </a:prstGeom>
          <a:noFill/>
        </p:spPr>
        <p:txBody>
          <a:bodyPr wrap="none" rtlCol="0">
            <a:spAutoFit/>
          </a:bodyPr>
          <a:lstStyle/>
          <a:p>
            <a:r>
              <a:rPr lang="en-US" sz="1050" dirty="0" smtClean="0"/>
              <a:t>Accept</a:t>
            </a:r>
            <a:endParaRPr lang="en-US" sz="1050" dirty="0"/>
          </a:p>
        </p:txBody>
      </p:sp>
      <p:pic>
        <p:nvPicPr>
          <p:cNvPr id="8"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9573" y="5623767"/>
            <a:ext cx="515611" cy="508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Oval 9"/>
          <p:cNvSpPr/>
          <p:nvPr/>
        </p:nvSpPr>
        <p:spPr bwMode="auto">
          <a:xfrm>
            <a:off x="8321976" y="5507738"/>
            <a:ext cx="822023" cy="761767"/>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imes New Roman" pitchFamily="18" charset="0"/>
            </a:endParaRPr>
          </a:p>
        </p:txBody>
      </p:sp>
      <p:cxnSp>
        <p:nvCxnSpPr>
          <p:cNvPr id="11" name="Straight Connector 10"/>
          <p:cNvCxnSpPr>
            <a:stCxn id="10" idx="7"/>
            <a:endCxn id="10" idx="3"/>
          </p:cNvCxnSpPr>
          <p:nvPr/>
        </p:nvCxnSpPr>
        <p:spPr bwMode="auto">
          <a:xfrm flipH="1">
            <a:off x="8442358" y="5619296"/>
            <a:ext cx="581259" cy="538651"/>
          </a:xfrm>
          <a:prstGeom prst="line">
            <a:avLst/>
          </a:prstGeom>
          <a:solidFill>
            <a:schemeClr val="accent1"/>
          </a:solidFill>
          <a:ln w="2540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13921303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990600"/>
            <a:ext cx="8229600" cy="5287963"/>
          </a:xfrm>
        </p:spPr>
        <p:txBody>
          <a:bodyPr/>
          <a:lstStyle/>
          <a:p>
            <a:r>
              <a:rPr lang="en-US" sz="2400" b="1" dirty="0"/>
              <a:t>An Actor does not necessarily represent a specific physical entity but instead a particular role of some entity that is relevant to the specification of its associated </a:t>
            </a:r>
            <a:r>
              <a:rPr lang="en-US" sz="2400" b="1" dirty="0" err="1"/>
              <a:t>UseCases</a:t>
            </a:r>
            <a:r>
              <a:rPr lang="en-US" sz="2400" b="1" dirty="0"/>
              <a:t>. </a:t>
            </a:r>
          </a:p>
          <a:p>
            <a:endParaRPr lang="en-US" sz="2400" b="1" dirty="0"/>
          </a:p>
          <a:p>
            <a:endParaRPr lang="en-US" sz="2400" b="1" dirty="0"/>
          </a:p>
          <a:p>
            <a:pPr marL="0" indent="0">
              <a:buNone/>
            </a:pPr>
            <a:endParaRPr lang="en-US" b="1" dirty="0"/>
          </a:p>
        </p:txBody>
      </p:sp>
      <p:sp>
        <p:nvSpPr>
          <p:cNvPr id="3" name="TextBox 2"/>
          <p:cNvSpPr txBox="1"/>
          <p:nvPr/>
        </p:nvSpPr>
        <p:spPr>
          <a:xfrm>
            <a:off x="3886200" y="228600"/>
            <a:ext cx="1906291" cy="523220"/>
          </a:xfrm>
          <a:prstGeom prst="rect">
            <a:avLst/>
          </a:prstGeom>
          <a:noFill/>
        </p:spPr>
        <p:txBody>
          <a:bodyPr wrap="none" rtlCol="0">
            <a:spAutoFit/>
          </a:bodyPr>
          <a:lstStyle/>
          <a:p>
            <a:r>
              <a:rPr lang="en-US" sz="2800" dirty="0" err="1" smtClean="0">
                <a:latin typeface="+mj-lt"/>
              </a:rPr>
              <a:t>UseCases</a:t>
            </a:r>
            <a:endParaRPr lang="en-US" sz="2800" dirty="0">
              <a:latin typeface="+mj-lt"/>
            </a:endParaRP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9573" y="5623767"/>
            <a:ext cx="515611" cy="508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val 4"/>
          <p:cNvSpPr/>
          <p:nvPr/>
        </p:nvSpPr>
        <p:spPr bwMode="auto">
          <a:xfrm>
            <a:off x="8321976" y="5507738"/>
            <a:ext cx="822023" cy="761767"/>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imes New Roman" pitchFamily="18" charset="0"/>
            </a:endParaRPr>
          </a:p>
        </p:txBody>
      </p:sp>
      <p:cxnSp>
        <p:nvCxnSpPr>
          <p:cNvPr id="6" name="Straight Connector 5"/>
          <p:cNvCxnSpPr>
            <a:stCxn id="5" idx="7"/>
            <a:endCxn id="5" idx="3"/>
          </p:cNvCxnSpPr>
          <p:nvPr/>
        </p:nvCxnSpPr>
        <p:spPr bwMode="auto">
          <a:xfrm flipH="1">
            <a:off x="8442358" y="5619296"/>
            <a:ext cx="581259" cy="538651"/>
          </a:xfrm>
          <a:prstGeom prst="line">
            <a:avLst/>
          </a:prstGeom>
          <a:solidFill>
            <a:schemeClr val="accent1"/>
          </a:solidFill>
          <a:ln w="2540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31401605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31568" y="133820"/>
            <a:ext cx="4299382" cy="461665"/>
          </a:xfrm>
          <a:prstGeom prst="rect">
            <a:avLst/>
          </a:prstGeom>
          <a:noFill/>
        </p:spPr>
        <p:txBody>
          <a:bodyPr wrap="none" rtlCol="0">
            <a:spAutoFit/>
          </a:bodyPr>
          <a:lstStyle/>
          <a:p>
            <a:r>
              <a:rPr lang="en-US" sz="2400" dirty="0" smtClean="0">
                <a:latin typeface="+mj-lt"/>
              </a:rPr>
              <a:t>Ex #5 : Access Card System</a:t>
            </a:r>
            <a:endParaRPr lang="en-US" sz="2400" dirty="0">
              <a:latin typeface="+mj-lt"/>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1568" y="1828800"/>
            <a:ext cx="4800600" cy="3162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9573" y="5623767"/>
            <a:ext cx="515611" cy="508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val 4"/>
          <p:cNvSpPr/>
          <p:nvPr/>
        </p:nvSpPr>
        <p:spPr bwMode="auto">
          <a:xfrm>
            <a:off x="8321976" y="5507738"/>
            <a:ext cx="822023" cy="761767"/>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imes New Roman" pitchFamily="18" charset="0"/>
            </a:endParaRPr>
          </a:p>
        </p:txBody>
      </p:sp>
      <p:cxnSp>
        <p:nvCxnSpPr>
          <p:cNvPr id="6" name="Straight Connector 5"/>
          <p:cNvCxnSpPr>
            <a:stCxn id="5" idx="7"/>
            <a:endCxn id="5" idx="3"/>
          </p:cNvCxnSpPr>
          <p:nvPr/>
        </p:nvCxnSpPr>
        <p:spPr bwMode="auto">
          <a:xfrm flipH="1">
            <a:off x="8442358" y="5619296"/>
            <a:ext cx="581259" cy="538651"/>
          </a:xfrm>
          <a:prstGeom prst="line">
            <a:avLst/>
          </a:prstGeom>
          <a:solidFill>
            <a:schemeClr val="accent1"/>
          </a:solidFill>
          <a:ln w="2540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18780732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914400"/>
            <a:ext cx="8229600" cy="5287963"/>
          </a:xfrm>
        </p:spPr>
        <p:txBody>
          <a:bodyPr/>
          <a:lstStyle/>
          <a:p>
            <a:endParaRPr lang="en-US" sz="1800" dirty="0"/>
          </a:p>
          <a:p>
            <a:r>
              <a:rPr lang="en-US" sz="1800" b="1" dirty="0"/>
              <a:t>When an Actor has an association to a </a:t>
            </a:r>
            <a:r>
              <a:rPr lang="en-US" sz="1800" b="1" dirty="0" err="1"/>
              <a:t>UseCase</a:t>
            </a:r>
            <a:r>
              <a:rPr lang="en-US" sz="1800" b="1" dirty="0"/>
              <a:t> with a multiplicity that is greater than one at the </a:t>
            </a:r>
            <a:r>
              <a:rPr lang="en-US" sz="1800" b="1" dirty="0" err="1"/>
              <a:t>UseCase</a:t>
            </a:r>
            <a:r>
              <a:rPr lang="en-US" sz="1800" b="1" dirty="0"/>
              <a:t> end, it means that a given Actor can be involved in multiple </a:t>
            </a:r>
            <a:r>
              <a:rPr lang="en-US" sz="1800" b="1" dirty="0" err="1"/>
              <a:t>UseCases</a:t>
            </a:r>
            <a:r>
              <a:rPr lang="en-US" sz="1800" b="1" dirty="0"/>
              <a:t> of that type. </a:t>
            </a:r>
            <a:endParaRPr lang="en-US" sz="1800" b="1" dirty="0" smtClean="0"/>
          </a:p>
          <a:p>
            <a:endParaRPr lang="en-US" sz="1800" b="1" dirty="0"/>
          </a:p>
          <a:p>
            <a:r>
              <a:rPr lang="en-US" sz="1800" b="1" dirty="0"/>
              <a:t>When a </a:t>
            </a:r>
            <a:r>
              <a:rPr lang="en-US" sz="1800" b="1" dirty="0" err="1"/>
              <a:t>UseCase</a:t>
            </a:r>
            <a:r>
              <a:rPr lang="en-US" sz="1800" b="1" dirty="0"/>
              <a:t> has an association to an Actor with a multiplicity that is greater than one at the Actor end, it means that more than one Actor instance is involved in the </a:t>
            </a:r>
            <a:r>
              <a:rPr lang="en-US" sz="1800" b="1" dirty="0" err="1"/>
              <a:t>UseCase</a:t>
            </a:r>
            <a:r>
              <a:rPr lang="en-US" sz="1800" b="1" dirty="0"/>
              <a:t> </a:t>
            </a:r>
          </a:p>
          <a:p>
            <a:endParaRPr lang="en-US" sz="1800" b="1" dirty="0"/>
          </a:p>
          <a:p>
            <a:r>
              <a:rPr lang="en-US" sz="1800" b="1" dirty="0"/>
              <a:t>An Actor may initiate multiple </a:t>
            </a:r>
            <a:r>
              <a:rPr lang="en-US" sz="1800" b="1" dirty="0" err="1"/>
              <a:t>UseCases</a:t>
            </a:r>
            <a:r>
              <a:rPr lang="en-US" sz="1800" b="1" dirty="0"/>
              <a:t> in parallel (concurrently) or at different points in time. </a:t>
            </a:r>
          </a:p>
          <a:p>
            <a:endParaRPr lang="en-US" sz="1800" b="1" dirty="0" smtClean="0"/>
          </a:p>
          <a:p>
            <a:r>
              <a:rPr lang="en-US" sz="1800" b="1" dirty="0" smtClean="0"/>
              <a:t>Simultaneous </a:t>
            </a:r>
            <a:r>
              <a:rPr lang="en-US" sz="1800" b="1" dirty="0"/>
              <a:t>(concurrent) action by two separate Actors </a:t>
            </a:r>
            <a:r>
              <a:rPr lang="en-US" sz="1800" b="1" dirty="0" smtClean="0"/>
              <a:t>or </a:t>
            </a:r>
            <a:r>
              <a:rPr lang="en-US" sz="1800" b="1" dirty="0"/>
              <a:t>it might require complementary and successive actions by the Actors (e.g., one Actor starting something and the other one stopping it) ;  manner in which multiple Actors participate in the </a:t>
            </a:r>
            <a:r>
              <a:rPr lang="en-US" sz="1800" b="1" dirty="0" err="1"/>
              <a:t>UseCase</a:t>
            </a:r>
            <a:r>
              <a:rPr lang="en-US" sz="1800" b="1" dirty="0"/>
              <a:t> depends on the specific situation on hand and is not defined in this specification </a:t>
            </a:r>
          </a:p>
          <a:p>
            <a:endParaRPr lang="en-US" sz="2400" dirty="0"/>
          </a:p>
        </p:txBody>
      </p:sp>
      <p:sp>
        <p:nvSpPr>
          <p:cNvPr id="3" name="TextBox 2"/>
          <p:cNvSpPr txBox="1"/>
          <p:nvPr/>
        </p:nvSpPr>
        <p:spPr>
          <a:xfrm>
            <a:off x="3886200" y="228600"/>
            <a:ext cx="1906291" cy="523220"/>
          </a:xfrm>
          <a:prstGeom prst="rect">
            <a:avLst/>
          </a:prstGeom>
          <a:noFill/>
        </p:spPr>
        <p:txBody>
          <a:bodyPr wrap="none" rtlCol="0">
            <a:spAutoFit/>
          </a:bodyPr>
          <a:lstStyle/>
          <a:p>
            <a:r>
              <a:rPr lang="en-US" sz="2800" dirty="0" err="1" smtClean="0">
                <a:latin typeface="+mj-lt"/>
              </a:rPr>
              <a:t>UseCases</a:t>
            </a:r>
            <a:endParaRPr lang="en-US" sz="2800" dirty="0">
              <a:latin typeface="+mj-lt"/>
            </a:endParaRP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9573" y="5623767"/>
            <a:ext cx="515611" cy="508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val 4"/>
          <p:cNvSpPr/>
          <p:nvPr/>
        </p:nvSpPr>
        <p:spPr bwMode="auto">
          <a:xfrm>
            <a:off x="8321976" y="5507738"/>
            <a:ext cx="822023" cy="761767"/>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imes New Roman" pitchFamily="18" charset="0"/>
            </a:endParaRPr>
          </a:p>
        </p:txBody>
      </p:sp>
      <p:cxnSp>
        <p:nvCxnSpPr>
          <p:cNvPr id="6" name="Straight Connector 5"/>
          <p:cNvCxnSpPr>
            <a:stCxn id="5" idx="7"/>
            <a:endCxn id="5" idx="3"/>
          </p:cNvCxnSpPr>
          <p:nvPr/>
        </p:nvCxnSpPr>
        <p:spPr bwMode="auto">
          <a:xfrm flipH="1">
            <a:off x="8442358" y="5619296"/>
            <a:ext cx="581259" cy="538651"/>
          </a:xfrm>
          <a:prstGeom prst="line">
            <a:avLst/>
          </a:prstGeom>
          <a:solidFill>
            <a:schemeClr val="accent1"/>
          </a:solidFill>
          <a:ln w="2540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777699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31568" y="133820"/>
            <a:ext cx="3694473" cy="461665"/>
          </a:xfrm>
          <a:prstGeom prst="rect">
            <a:avLst/>
          </a:prstGeom>
          <a:noFill/>
        </p:spPr>
        <p:txBody>
          <a:bodyPr wrap="none" rtlCol="0">
            <a:spAutoFit/>
          </a:bodyPr>
          <a:lstStyle/>
          <a:p>
            <a:r>
              <a:rPr lang="en-US" sz="2400" dirty="0" smtClean="0">
                <a:latin typeface="+mj-lt"/>
              </a:rPr>
              <a:t>Ex #6 : An ATM Machine</a:t>
            </a:r>
            <a:endParaRPr lang="en-US" sz="2400" dirty="0">
              <a:latin typeface="+mj-lt"/>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1219199"/>
            <a:ext cx="3200400" cy="48865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048000"/>
            <a:ext cx="2438400" cy="1577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9573" y="5623767"/>
            <a:ext cx="515611" cy="508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bwMode="auto">
          <a:xfrm>
            <a:off x="8321976" y="5507738"/>
            <a:ext cx="822023" cy="761767"/>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imes New Roman" pitchFamily="18" charset="0"/>
            </a:endParaRPr>
          </a:p>
        </p:txBody>
      </p:sp>
      <p:cxnSp>
        <p:nvCxnSpPr>
          <p:cNvPr id="7" name="Straight Connector 6"/>
          <p:cNvCxnSpPr>
            <a:stCxn id="6" idx="7"/>
            <a:endCxn id="6" idx="3"/>
          </p:cNvCxnSpPr>
          <p:nvPr/>
        </p:nvCxnSpPr>
        <p:spPr bwMode="auto">
          <a:xfrm flipH="1">
            <a:off x="8442358" y="5619296"/>
            <a:ext cx="581259" cy="538651"/>
          </a:xfrm>
          <a:prstGeom prst="line">
            <a:avLst/>
          </a:prstGeom>
          <a:solidFill>
            <a:schemeClr val="accent1"/>
          </a:solidFill>
          <a:ln w="2540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27161985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873544" y="3016480"/>
            <a:ext cx="2715283" cy="2511132"/>
            <a:chOff x="3609317" y="3737268"/>
            <a:chExt cx="2715283" cy="2511132"/>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6671" y="3957458"/>
              <a:ext cx="1668812" cy="20916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bwMode="auto">
            <a:xfrm>
              <a:off x="3609317" y="3737268"/>
              <a:ext cx="2715283" cy="2511132"/>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imes New Roman" pitchFamily="18" charset="0"/>
              </a:endParaRPr>
            </a:p>
          </p:txBody>
        </p:sp>
        <p:cxnSp>
          <p:nvCxnSpPr>
            <p:cNvPr id="5" name="Straight Connector 4"/>
            <p:cNvCxnSpPr>
              <a:stCxn id="4" idx="7"/>
              <a:endCxn id="4" idx="3"/>
            </p:cNvCxnSpPr>
            <p:nvPr/>
          </p:nvCxnSpPr>
          <p:spPr bwMode="auto">
            <a:xfrm flipH="1">
              <a:off x="4006961" y="4105015"/>
              <a:ext cx="1919995" cy="1775638"/>
            </a:xfrm>
            <a:prstGeom prst="line">
              <a:avLst/>
            </a:prstGeom>
            <a:solidFill>
              <a:schemeClr val="accent1"/>
            </a:solidFill>
            <a:ln w="25400" cap="flat" cmpd="sng" algn="ctr">
              <a:solidFill>
                <a:srgbClr val="FF0000"/>
              </a:solidFill>
              <a:prstDash val="solid"/>
              <a:round/>
              <a:headEnd type="none" w="med" len="med"/>
              <a:tailEnd type="none" w="med" len="med"/>
            </a:ln>
            <a:effectLst/>
          </p:spPr>
        </p:cxnSp>
      </p:grpSp>
      <p:sp>
        <p:nvSpPr>
          <p:cNvPr id="6" name="TextBox 5"/>
          <p:cNvSpPr txBox="1"/>
          <p:nvPr/>
        </p:nvSpPr>
        <p:spPr>
          <a:xfrm>
            <a:off x="3162618" y="2347302"/>
            <a:ext cx="3608680" cy="646331"/>
          </a:xfrm>
          <a:prstGeom prst="rect">
            <a:avLst/>
          </a:prstGeom>
          <a:noFill/>
        </p:spPr>
        <p:txBody>
          <a:bodyPr wrap="none" rtlCol="0">
            <a:spAutoFit/>
          </a:bodyPr>
          <a:lstStyle>
            <a:defPPr>
              <a:defRPr lang="en-US"/>
            </a:defPPr>
            <a:lvl1pPr>
              <a:defRPr>
                <a:latin typeface="+mj-lt"/>
              </a:defRPr>
            </a:lvl1pPr>
          </a:lstStyle>
          <a:p>
            <a:r>
              <a:rPr lang="en-US" dirty="0"/>
              <a:t>Please do not fall off the chair !</a:t>
            </a:r>
          </a:p>
          <a:p>
            <a:endParaRPr lang="en-US" dirty="0"/>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81000"/>
            <a:ext cx="4953000" cy="17190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2667000" y="1142999"/>
            <a:ext cx="4724400" cy="784830"/>
          </a:xfrm>
          <a:prstGeom prst="rect">
            <a:avLst/>
          </a:prstGeom>
          <a:noFill/>
        </p:spPr>
        <p:txBody>
          <a:bodyPr wrap="square" rtlCol="0">
            <a:spAutoFit/>
          </a:bodyPr>
          <a:lstStyle/>
          <a:p>
            <a:r>
              <a:rPr lang="en-US" sz="900" dirty="0" smtClean="0"/>
              <a:t>UML 2.5 discussions have been known to cause or induce sleep among participants. </a:t>
            </a:r>
          </a:p>
          <a:p>
            <a:endParaRPr lang="en-US" sz="900" dirty="0"/>
          </a:p>
          <a:p>
            <a:r>
              <a:rPr lang="en-US" sz="900" dirty="0" smtClean="0"/>
              <a:t>Necessary precautions to prevent injuries due to participants  falling off chairs ,resulting from UML-induced stupor is highly advised </a:t>
            </a:r>
            <a:r>
              <a:rPr lang="en-US" sz="900" dirty="0" smtClean="0">
                <a:sym typeface="Wingdings" panose="05000000000000000000" pitchFamily="2" charset="2"/>
              </a:rPr>
              <a:t></a:t>
            </a:r>
            <a:endParaRPr lang="en-US" sz="900" dirty="0" smtClean="0"/>
          </a:p>
          <a:p>
            <a:endParaRPr lang="en-US" sz="900" dirty="0"/>
          </a:p>
        </p:txBody>
      </p:sp>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518" y="2960982"/>
            <a:ext cx="2362200" cy="26430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46888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4085359"/>
            <a:ext cx="8077200" cy="1295400"/>
          </a:xfrm>
        </p:spPr>
        <p:txBody>
          <a:bodyPr/>
          <a:lstStyle/>
          <a:p>
            <a:r>
              <a:rPr lang="en-US" sz="1600" b="1" dirty="0" smtClean="0"/>
              <a:t>Multiplicity</a:t>
            </a:r>
          </a:p>
          <a:p>
            <a:pPr lvl="1"/>
            <a:r>
              <a:rPr lang="en-US" sz="1400" b="1" dirty="0"/>
              <a:t>Customer or Administrator may or may not participate in any of their associated </a:t>
            </a:r>
            <a:r>
              <a:rPr lang="en-US" sz="1400" b="1" dirty="0" err="1"/>
              <a:t>UseCases</a:t>
            </a:r>
            <a:r>
              <a:rPr lang="en-US" sz="1400" b="1" dirty="0"/>
              <a:t> (hence the 0..1 multiplicity) </a:t>
            </a:r>
            <a:endParaRPr lang="en-US" sz="1400" b="1" dirty="0" smtClean="0"/>
          </a:p>
          <a:p>
            <a:pPr lvl="1"/>
            <a:r>
              <a:rPr lang="en-US" sz="1400" b="1" dirty="0" smtClean="0"/>
              <a:t>Every </a:t>
            </a:r>
            <a:r>
              <a:rPr lang="en-US" sz="1400" b="1" dirty="0" err="1"/>
              <a:t>UseCase</a:t>
            </a:r>
            <a:r>
              <a:rPr lang="en-US" sz="1400" b="1" dirty="0"/>
              <a:t> in the example must have an Actor to initiate it (hence the 1 multiplicity</a:t>
            </a:r>
            <a:r>
              <a:rPr lang="en-US" sz="1400" b="1" dirty="0" smtClean="0"/>
              <a:t>)</a:t>
            </a:r>
          </a:p>
          <a:p>
            <a:pPr lvl="1"/>
            <a:r>
              <a:rPr lang="en-US" sz="1400" b="1" dirty="0"/>
              <a:t>Deposit and Register ATM </a:t>
            </a:r>
            <a:r>
              <a:rPr lang="en-US" sz="1400" b="1" dirty="0" err="1"/>
              <a:t>UseCases</a:t>
            </a:r>
            <a:r>
              <a:rPr lang="en-US" sz="1400" b="1" dirty="0"/>
              <a:t> require participation by the Bank </a:t>
            </a:r>
            <a:r>
              <a:rPr lang="en-US" sz="1400" b="1" dirty="0" smtClean="0"/>
              <a:t>(hence the 1 multiplicity)</a:t>
            </a:r>
          </a:p>
          <a:p>
            <a:pPr lvl="1"/>
            <a:r>
              <a:rPr lang="en-US" sz="1400" b="1" dirty="0" smtClean="0"/>
              <a:t>Bank </a:t>
            </a:r>
            <a:r>
              <a:rPr lang="en-US" sz="1400" b="1" dirty="0"/>
              <a:t>can participate with many Deposit and Register ATM </a:t>
            </a:r>
            <a:r>
              <a:rPr lang="en-US" sz="1400" b="1" dirty="0" err="1"/>
              <a:t>UseCases</a:t>
            </a:r>
            <a:r>
              <a:rPr lang="en-US" sz="1400" b="1" dirty="0"/>
              <a:t> at the same time </a:t>
            </a:r>
            <a:r>
              <a:rPr lang="en-US" sz="1400" b="1" dirty="0" smtClean="0"/>
              <a:t>or may not have any deposits or ATM registrations at all (hence the 0..* multiplicity)</a:t>
            </a:r>
          </a:p>
          <a:p>
            <a:pPr lvl="1"/>
            <a:endParaRPr lang="en-US" sz="1600"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945237"/>
            <a:ext cx="4676775" cy="3140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095752" y="286571"/>
            <a:ext cx="3177473" cy="461665"/>
          </a:xfrm>
          <a:prstGeom prst="rect">
            <a:avLst/>
          </a:prstGeom>
          <a:noFill/>
        </p:spPr>
        <p:txBody>
          <a:bodyPr wrap="none" rtlCol="0">
            <a:spAutoFit/>
          </a:bodyPr>
          <a:lstStyle/>
          <a:p>
            <a:r>
              <a:rPr lang="en-US" sz="2400" dirty="0" err="1" smtClean="0">
                <a:latin typeface="+mj-lt"/>
              </a:rPr>
              <a:t>UseCase</a:t>
            </a:r>
            <a:r>
              <a:rPr lang="en-US" sz="2400" dirty="0" smtClean="0">
                <a:latin typeface="+mj-lt"/>
              </a:rPr>
              <a:t> Multiplicity</a:t>
            </a:r>
            <a:endParaRPr lang="en-US" sz="2400" dirty="0">
              <a:latin typeface="+mj-lt"/>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9573" y="5623767"/>
            <a:ext cx="515611" cy="508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bwMode="auto">
          <a:xfrm>
            <a:off x="8321976" y="5507738"/>
            <a:ext cx="822023" cy="761767"/>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imes New Roman" pitchFamily="18" charset="0"/>
            </a:endParaRPr>
          </a:p>
        </p:txBody>
      </p:sp>
      <p:cxnSp>
        <p:nvCxnSpPr>
          <p:cNvPr id="7" name="Straight Connector 6"/>
          <p:cNvCxnSpPr>
            <a:stCxn id="6" idx="7"/>
            <a:endCxn id="6" idx="3"/>
          </p:cNvCxnSpPr>
          <p:nvPr/>
        </p:nvCxnSpPr>
        <p:spPr bwMode="auto">
          <a:xfrm flipH="1">
            <a:off x="8442358" y="5619296"/>
            <a:ext cx="581259" cy="538651"/>
          </a:xfrm>
          <a:prstGeom prst="line">
            <a:avLst/>
          </a:prstGeom>
          <a:solidFill>
            <a:schemeClr val="accent1"/>
          </a:solidFill>
          <a:ln w="2540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22792877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3310563" y="228600"/>
            <a:ext cx="3348994" cy="461665"/>
          </a:xfrm>
          <a:noFill/>
        </p:spPr>
        <p:txBody>
          <a:bodyPr wrap="none" rtlCol="0">
            <a:spAutoFit/>
          </a:bodyPr>
          <a:lstStyle/>
          <a:p>
            <a:pPr marL="0" indent="0">
              <a:spcBef>
                <a:spcPct val="0"/>
              </a:spcBef>
              <a:buNone/>
            </a:pPr>
            <a:r>
              <a:rPr lang="en-US" sz="2400" b="1" kern="1200" dirty="0" smtClean="0">
                <a:latin typeface="+mj-lt"/>
              </a:rPr>
              <a:t>Notations </a:t>
            </a:r>
            <a:r>
              <a:rPr lang="en-US" sz="2400" b="1" kern="1200" dirty="0">
                <a:latin typeface="+mj-lt"/>
              </a:rPr>
              <a:t>: Use Case </a:t>
            </a:r>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666964"/>
            <a:ext cx="3810000" cy="13246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927" y="3207632"/>
            <a:ext cx="5207000" cy="2445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3042808"/>
            <a:ext cx="3095625" cy="2609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9573" y="5623767"/>
            <a:ext cx="515611" cy="508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Oval 6"/>
          <p:cNvSpPr/>
          <p:nvPr/>
        </p:nvSpPr>
        <p:spPr bwMode="auto">
          <a:xfrm>
            <a:off x="8321976" y="5507738"/>
            <a:ext cx="822023" cy="761767"/>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imes New Roman" pitchFamily="18" charset="0"/>
            </a:endParaRPr>
          </a:p>
        </p:txBody>
      </p:sp>
      <p:cxnSp>
        <p:nvCxnSpPr>
          <p:cNvPr id="8" name="Straight Connector 7"/>
          <p:cNvCxnSpPr>
            <a:stCxn id="7" idx="7"/>
            <a:endCxn id="7" idx="3"/>
          </p:cNvCxnSpPr>
          <p:nvPr/>
        </p:nvCxnSpPr>
        <p:spPr bwMode="auto">
          <a:xfrm flipH="1">
            <a:off x="8442358" y="5619296"/>
            <a:ext cx="581259" cy="538651"/>
          </a:xfrm>
          <a:prstGeom prst="line">
            <a:avLst/>
          </a:prstGeom>
          <a:solidFill>
            <a:schemeClr val="accent1"/>
          </a:solidFill>
          <a:ln w="2540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30059918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2591" y="2579175"/>
            <a:ext cx="1200150" cy="1257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426" y="3018810"/>
            <a:ext cx="1857224" cy="9435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725" y="2881745"/>
            <a:ext cx="762000" cy="928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2576945"/>
            <a:ext cx="1115786"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66415" y="2733242"/>
            <a:ext cx="1072178" cy="1152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67612" y="2346990"/>
            <a:ext cx="890588" cy="12568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7643812" y="3623846"/>
            <a:ext cx="684803" cy="338554"/>
          </a:xfrm>
          <a:prstGeom prst="rect">
            <a:avLst/>
          </a:prstGeom>
          <a:noFill/>
        </p:spPr>
        <p:txBody>
          <a:bodyPr wrap="none" rtlCol="0">
            <a:spAutoFit/>
          </a:bodyPr>
          <a:lstStyle/>
          <a:p>
            <a:r>
              <a:rPr lang="en-US" sz="1600" dirty="0" smtClean="0">
                <a:latin typeface="+mj-lt"/>
              </a:rPr>
              <a:t>Bank</a:t>
            </a:r>
            <a:endParaRPr lang="en-US" sz="1600" dirty="0">
              <a:latin typeface="+mj-lt"/>
            </a:endParaRPr>
          </a:p>
        </p:txBody>
      </p:sp>
      <p:sp>
        <p:nvSpPr>
          <p:cNvPr id="11" name="Content Placeholder 1"/>
          <p:cNvSpPr>
            <a:spLocks noGrp="1"/>
          </p:cNvSpPr>
          <p:nvPr>
            <p:ph/>
          </p:nvPr>
        </p:nvSpPr>
        <p:spPr>
          <a:xfrm>
            <a:off x="3310563" y="228600"/>
            <a:ext cx="2840649" cy="461665"/>
          </a:xfrm>
          <a:noFill/>
        </p:spPr>
        <p:txBody>
          <a:bodyPr wrap="none" rtlCol="0">
            <a:spAutoFit/>
          </a:bodyPr>
          <a:lstStyle/>
          <a:p>
            <a:pPr marL="0" indent="0">
              <a:spcBef>
                <a:spcPct val="0"/>
              </a:spcBef>
              <a:buNone/>
            </a:pPr>
            <a:r>
              <a:rPr lang="en-US" sz="2400" b="1" kern="1200" dirty="0" smtClean="0">
                <a:latin typeface="+mj-lt"/>
              </a:rPr>
              <a:t>Notations </a:t>
            </a:r>
            <a:r>
              <a:rPr lang="en-US" sz="2400" b="1" kern="1200" dirty="0">
                <a:latin typeface="+mj-lt"/>
              </a:rPr>
              <a:t>: </a:t>
            </a:r>
            <a:r>
              <a:rPr lang="en-US" sz="2400" b="1" kern="1200" dirty="0" smtClean="0">
                <a:latin typeface="+mj-lt"/>
              </a:rPr>
              <a:t>Actors</a:t>
            </a:r>
            <a:endParaRPr lang="en-US" sz="2400" b="1" kern="1200" dirty="0">
              <a:latin typeface="+mj-lt"/>
            </a:endParaRPr>
          </a:p>
        </p:txBody>
      </p:sp>
      <p:pic>
        <p:nvPicPr>
          <p:cNvPr id="12"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39573" y="5623767"/>
            <a:ext cx="515611" cy="508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Oval 12"/>
          <p:cNvSpPr/>
          <p:nvPr/>
        </p:nvSpPr>
        <p:spPr bwMode="auto">
          <a:xfrm>
            <a:off x="8321976" y="5507738"/>
            <a:ext cx="822023" cy="761767"/>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imes New Roman" pitchFamily="18" charset="0"/>
            </a:endParaRPr>
          </a:p>
        </p:txBody>
      </p:sp>
      <p:cxnSp>
        <p:nvCxnSpPr>
          <p:cNvPr id="14" name="Straight Connector 13"/>
          <p:cNvCxnSpPr>
            <a:stCxn id="13" idx="7"/>
            <a:endCxn id="13" idx="3"/>
          </p:cNvCxnSpPr>
          <p:nvPr/>
        </p:nvCxnSpPr>
        <p:spPr bwMode="auto">
          <a:xfrm flipH="1">
            <a:off x="8442358" y="5619296"/>
            <a:ext cx="581259" cy="538651"/>
          </a:xfrm>
          <a:prstGeom prst="line">
            <a:avLst/>
          </a:prstGeom>
          <a:solidFill>
            <a:schemeClr val="accent1"/>
          </a:solidFill>
          <a:ln w="2540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14252849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835727"/>
            <a:ext cx="5831758" cy="278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ontent Placeholder 1"/>
          <p:cNvSpPr txBox="1">
            <a:spLocks/>
          </p:cNvSpPr>
          <p:nvPr/>
        </p:nvSpPr>
        <p:spPr>
          <a:xfrm>
            <a:off x="3310563" y="228600"/>
            <a:ext cx="3158237" cy="461665"/>
          </a:xfrm>
          <a:prstGeom prst="rect">
            <a:avLst/>
          </a:prstGeom>
          <a:noFill/>
        </p:spPr>
        <p:txBody>
          <a:bodyPr wrap="none" rtlCol="0">
            <a:sp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spcBef>
                <a:spcPct val="0"/>
              </a:spcBef>
              <a:buFontTx/>
              <a:buNone/>
            </a:pPr>
            <a:r>
              <a:rPr lang="en-US" sz="2400" b="1" kern="1200" dirty="0" smtClean="0">
                <a:latin typeface="+mj-lt"/>
              </a:rPr>
              <a:t>Notations : Subjects</a:t>
            </a:r>
            <a:endParaRPr lang="en-US" sz="2400" b="1" kern="1200" dirty="0">
              <a:latin typeface="+mj-lt"/>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9573" y="5623767"/>
            <a:ext cx="515611" cy="508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bwMode="auto">
          <a:xfrm>
            <a:off x="8321976" y="5507738"/>
            <a:ext cx="822023" cy="761767"/>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imes New Roman" pitchFamily="18" charset="0"/>
            </a:endParaRPr>
          </a:p>
        </p:txBody>
      </p:sp>
      <p:cxnSp>
        <p:nvCxnSpPr>
          <p:cNvPr id="7" name="Straight Connector 6"/>
          <p:cNvCxnSpPr>
            <a:stCxn id="6" idx="7"/>
            <a:endCxn id="6" idx="3"/>
          </p:cNvCxnSpPr>
          <p:nvPr/>
        </p:nvCxnSpPr>
        <p:spPr bwMode="auto">
          <a:xfrm flipH="1">
            <a:off x="8442358" y="5619296"/>
            <a:ext cx="581259" cy="538651"/>
          </a:xfrm>
          <a:prstGeom prst="line">
            <a:avLst/>
          </a:prstGeom>
          <a:solidFill>
            <a:schemeClr val="accent1"/>
          </a:solidFill>
          <a:ln w="2540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26579914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362200" y="245007"/>
            <a:ext cx="7011856" cy="461665"/>
          </a:xfrm>
          <a:prstGeom prst="rect">
            <a:avLst/>
          </a:prstGeom>
          <a:noFill/>
        </p:spPr>
        <p:txBody>
          <a:bodyPr wrap="none" rtlCol="0">
            <a:spAutoFit/>
          </a:bodyPr>
          <a:lstStyle/>
          <a:p>
            <a:r>
              <a:rPr lang="en-US" sz="2400" dirty="0" err="1">
                <a:latin typeface="+mj-lt"/>
              </a:rPr>
              <a:t>UseCases</a:t>
            </a:r>
            <a:r>
              <a:rPr lang="en-US" sz="2400" dirty="0">
                <a:latin typeface="+mj-lt"/>
              </a:rPr>
              <a:t> </a:t>
            </a:r>
            <a:r>
              <a:rPr lang="en-US" sz="2400" dirty="0" smtClean="0">
                <a:latin typeface="+mj-lt"/>
              </a:rPr>
              <a:t>ownership : Packages &amp; Classifiers</a:t>
            </a:r>
            <a:endParaRPr lang="en-US" sz="2400" dirty="0">
              <a:latin typeface="+mj-lt"/>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14400"/>
            <a:ext cx="4829175" cy="469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2512646"/>
            <a:ext cx="2657475" cy="17640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905000" y="5717370"/>
            <a:ext cx="2153154" cy="369332"/>
          </a:xfrm>
          <a:prstGeom prst="rect">
            <a:avLst/>
          </a:prstGeom>
          <a:noFill/>
        </p:spPr>
        <p:txBody>
          <a:bodyPr wrap="none" rtlCol="0">
            <a:spAutoFit/>
          </a:bodyPr>
          <a:lstStyle/>
          <a:p>
            <a:r>
              <a:rPr lang="en-US" dirty="0" smtClean="0"/>
              <a:t>Package Ownership</a:t>
            </a:r>
            <a:endParaRPr lang="en-US" dirty="0"/>
          </a:p>
        </p:txBody>
      </p:sp>
      <p:sp>
        <p:nvSpPr>
          <p:cNvPr id="9" name="TextBox 8"/>
          <p:cNvSpPr txBox="1"/>
          <p:nvPr/>
        </p:nvSpPr>
        <p:spPr>
          <a:xfrm>
            <a:off x="6500560" y="4288209"/>
            <a:ext cx="2264402" cy="369332"/>
          </a:xfrm>
          <a:prstGeom prst="rect">
            <a:avLst/>
          </a:prstGeom>
          <a:noFill/>
        </p:spPr>
        <p:txBody>
          <a:bodyPr wrap="none" rtlCol="0">
            <a:spAutoFit/>
          </a:bodyPr>
          <a:lstStyle/>
          <a:p>
            <a:r>
              <a:rPr lang="en-US" dirty="0" smtClean="0"/>
              <a:t>Classifier Ownership</a:t>
            </a:r>
            <a:endParaRPr lang="en-US" dirty="0"/>
          </a:p>
        </p:txBody>
      </p:sp>
      <p:sp>
        <p:nvSpPr>
          <p:cNvPr id="2" name="Rectangle 1"/>
          <p:cNvSpPr/>
          <p:nvPr/>
        </p:nvSpPr>
        <p:spPr>
          <a:xfrm>
            <a:off x="5346761" y="1066800"/>
            <a:ext cx="3559114" cy="861774"/>
          </a:xfrm>
          <a:prstGeom prst="rect">
            <a:avLst/>
          </a:prstGeom>
          <a:ln>
            <a:solidFill>
              <a:schemeClr val="tx1"/>
            </a:solidFill>
          </a:ln>
        </p:spPr>
        <p:txBody>
          <a:bodyPr wrap="square">
            <a:spAutoFit/>
          </a:bodyPr>
          <a:lstStyle/>
          <a:p>
            <a:r>
              <a:rPr lang="en-US" sz="1400" dirty="0" smtClean="0">
                <a:latin typeface="+mj-lt"/>
              </a:rPr>
              <a:t>An </a:t>
            </a:r>
            <a:r>
              <a:rPr lang="en-US" sz="1400" dirty="0" err="1" smtClean="0">
                <a:latin typeface="+mj-lt"/>
              </a:rPr>
              <a:t>usecase</a:t>
            </a:r>
            <a:r>
              <a:rPr lang="en-US" sz="1400" dirty="0" smtClean="0">
                <a:latin typeface="+mj-lt"/>
              </a:rPr>
              <a:t> </a:t>
            </a:r>
            <a:r>
              <a:rPr lang="en-US" sz="1400" dirty="0">
                <a:latin typeface="+mj-lt"/>
              </a:rPr>
              <a:t>may be owned </a:t>
            </a:r>
            <a:r>
              <a:rPr lang="en-US" sz="1400" dirty="0" smtClean="0">
                <a:latin typeface="+mj-lt"/>
              </a:rPr>
              <a:t>by </a:t>
            </a:r>
            <a:r>
              <a:rPr lang="en-US" sz="1400" dirty="0">
                <a:latin typeface="+mj-lt"/>
              </a:rPr>
              <a:t>a </a:t>
            </a:r>
            <a:r>
              <a:rPr lang="en-US" sz="1400" u="sng" dirty="0">
                <a:latin typeface="+mj-lt"/>
              </a:rPr>
              <a:t>Package or by a </a:t>
            </a:r>
            <a:r>
              <a:rPr lang="en-US" sz="1400" u="sng" dirty="0" smtClean="0">
                <a:latin typeface="+mj-lt"/>
              </a:rPr>
              <a:t>Classifier</a:t>
            </a:r>
          </a:p>
          <a:p>
            <a:pPr lvl="1"/>
            <a:r>
              <a:rPr lang="en-US" sz="1100" dirty="0" smtClean="0">
                <a:latin typeface="+mj-lt"/>
              </a:rPr>
              <a:t> * Owning Classifier may or may not represent the subject</a:t>
            </a:r>
            <a:endParaRPr lang="en-US" sz="1200" dirty="0">
              <a:latin typeface="+mj-lt"/>
            </a:endParaRPr>
          </a:p>
        </p:txBody>
      </p:sp>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9573" y="5623767"/>
            <a:ext cx="515611" cy="508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Oval 9"/>
          <p:cNvSpPr/>
          <p:nvPr/>
        </p:nvSpPr>
        <p:spPr bwMode="auto">
          <a:xfrm>
            <a:off x="8321976" y="5507738"/>
            <a:ext cx="822023" cy="761767"/>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imes New Roman" pitchFamily="18" charset="0"/>
            </a:endParaRPr>
          </a:p>
        </p:txBody>
      </p:sp>
      <p:cxnSp>
        <p:nvCxnSpPr>
          <p:cNvPr id="11" name="Straight Connector 10"/>
          <p:cNvCxnSpPr>
            <a:stCxn id="10" idx="7"/>
            <a:endCxn id="10" idx="3"/>
          </p:cNvCxnSpPr>
          <p:nvPr/>
        </p:nvCxnSpPr>
        <p:spPr bwMode="auto">
          <a:xfrm flipH="1">
            <a:off x="8442358" y="5619296"/>
            <a:ext cx="581259" cy="538651"/>
          </a:xfrm>
          <a:prstGeom prst="line">
            <a:avLst/>
          </a:prstGeom>
          <a:solidFill>
            <a:schemeClr val="accent1"/>
          </a:solidFill>
          <a:ln w="2540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33591230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838200"/>
            <a:ext cx="8229600" cy="5287963"/>
          </a:xfrm>
        </p:spPr>
        <p:txBody>
          <a:bodyPr/>
          <a:lstStyle/>
          <a:p>
            <a:r>
              <a:rPr lang="en-US" sz="1800" dirty="0"/>
              <a:t>S</a:t>
            </a:r>
            <a:r>
              <a:rPr lang="en-US" sz="1800" dirty="0" smtClean="0"/>
              <a:t>ubject </a:t>
            </a:r>
            <a:r>
              <a:rPr lang="en-US" sz="1800" dirty="0"/>
              <a:t>rectangle does not imply that the subject classifier owns the contained </a:t>
            </a:r>
            <a:r>
              <a:rPr lang="en-US" sz="1800" dirty="0" err="1"/>
              <a:t>UseCases</a:t>
            </a:r>
            <a:r>
              <a:rPr lang="en-US" sz="1800" dirty="0"/>
              <a:t>, but merely that the </a:t>
            </a:r>
            <a:r>
              <a:rPr lang="en-US" sz="1800" dirty="0" err="1"/>
              <a:t>UseCases</a:t>
            </a:r>
            <a:r>
              <a:rPr lang="en-US" sz="1800" dirty="0"/>
              <a:t> apply to that classifier. In particular, there is scope for confusion between a </a:t>
            </a:r>
            <a:r>
              <a:rPr lang="en-US" sz="1800" dirty="0" err="1"/>
              <a:t>UseCase</a:t>
            </a:r>
            <a:r>
              <a:rPr lang="en-US" sz="1800" dirty="0"/>
              <a:t> appearing visually contained in a boundary rectangle representing a Classifier that is its subject, and appearing visually contained in a compartment of a Classifier that is its </a:t>
            </a:r>
            <a:r>
              <a:rPr lang="en-US" sz="1800" dirty="0" smtClean="0"/>
              <a:t>owner.</a:t>
            </a:r>
            <a:endParaRPr lang="en-US" sz="1800" dirty="0"/>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3048000"/>
            <a:ext cx="6858000" cy="2200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2895600" y="5583382"/>
            <a:ext cx="4953000" cy="646331"/>
          </a:xfrm>
          <a:prstGeom prst="rect">
            <a:avLst/>
          </a:prstGeom>
        </p:spPr>
        <p:txBody>
          <a:bodyPr wrap="square">
            <a:spAutoFit/>
          </a:bodyPr>
          <a:lstStyle/>
          <a:p>
            <a:r>
              <a:rPr lang="en-US" sz="1200" b="0" dirty="0"/>
              <a:t>The nesting (owning) of a </a:t>
            </a:r>
            <a:r>
              <a:rPr lang="en-US" sz="1200" b="0" dirty="0" err="1"/>
              <a:t>UseCase</a:t>
            </a:r>
            <a:r>
              <a:rPr lang="en-US" sz="1200" b="0" dirty="0"/>
              <a:t> by a Classifier may optionally be represented by nesting the </a:t>
            </a:r>
            <a:r>
              <a:rPr lang="en-US" sz="1200" b="0" dirty="0" err="1"/>
              <a:t>UseCase</a:t>
            </a:r>
            <a:r>
              <a:rPr lang="en-US" sz="1200" b="0" dirty="0"/>
              <a:t> ellipse inside the Classifier rectangle in a separate compartment </a:t>
            </a:r>
            <a:endParaRPr lang="en-US" sz="1200" dirty="0"/>
          </a:p>
        </p:txBody>
      </p:sp>
      <p:sp>
        <p:nvSpPr>
          <p:cNvPr id="4" name="Freeform 3"/>
          <p:cNvSpPr/>
          <p:nvPr/>
        </p:nvSpPr>
        <p:spPr bwMode="auto">
          <a:xfrm>
            <a:off x="6548846" y="4648201"/>
            <a:ext cx="989369" cy="935182"/>
          </a:xfrm>
          <a:custGeom>
            <a:avLst/>
            <a:gdLst>
              <a:gd name="connsiteX0" fmla="*/ 807918 w 989369"/>
              <a:gd name="connsiteY0" fmla="*/ 0 h 374073"/>
              <a:gd name="connsiteX1" fmla="*/ 946463 w 989369"/>
              <a:gd name="connsiteY1" fmla="*/ 249382 h 374073"/>
              <a:gd name="connsiteX2" fmla="*/ 142899 w 989369"/>
              <a:gd name="connsiteY2" fmla="*/ 193964 h 374073"/>
              <a:gd name="connsiteX3" fmla="*/ 4354 w 989369"/>
              <a:gd name="connsiteY3" fmla="*/ 374073 h 374073"/>
            </a:gdLst>
            <a:ahLst/>
            <a:cxnLst>
              <a:cxn ang="0">
                <a:pos x="connsiteX0" y="connsiteY0"/>
              </a:cxn>
              <a:cxn ang="0">
                <a:pos x="connsiteX1" y="connsiteY1"/>
              </a:cxn>
              <a:cxn ang="0">
                <a:pos x="connsiteX2" y="connsiteY2"/>
              </a:cxn>
              <a:cxn ang="0">
                <a:pos x="connsiteX3" y="connsiteY3"/>
              </a:cxn>
            </a:cxnLst>
            <a:rect l="l" t="t" r="r" b="b"/>
            <a:pathLst>
              <a:path w="989369" h="374073">
                <a:moveTo>
                  <a:pt x="807918" y="0"/>
                </a:moveTo>
                <a:cubicBezTo>
                  <a:pt x="932609" y="108527"/>
                  <a:pt x="1057300" y="217055"/>
                  <a:pt x="946463" y="249382"/>
                </a:cubicBezTo>
                <a:cubicBezTo>
                  <a:pt x="835626" y="281709"/>
                  <a:pt x="299917" y="173182"/>
                  <a:pt x="142899" y="193964"/>
                </a:cubicBezTo>
                <a:cubicBezTo>
                  <a:pt x="-14119" y="214746"/>
                  <a:pt x="-4883" y="294409"/>
                  <a:pt x="4354" y="374073"/>
                </a:cubicBezTo>
              </a:path>
            </a:pathLst>
          </a:custGeom>
          <a:noFill/>
          <a:ln w="9525" cap="flat" cmpd="sng" algn="ctr">
            <a:solidFill>
              <a:schemeClr val="tx1"/>
            </a:solidFill>
            <a:prstDash val="dash"/>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imes New Roman" pitchFamily="18" charset="0"/>
            </a:endParaRPr>
          </a:p>
        </p:txBody>
      </p:sp>
      <p:sp>
        <p:nvSpPr>
          <p:cNvPr id="5" name="TextBox 4"/>
          <p:cNvSpPr txBox="1"/>
          <p:nvPr/>
        </p:nvSpPr>
        <p:spPr>
          <a:xfrm>
            <a:off x="3042776" y="152399"/>
            <a:ext cx="4658648" cy="461665"/>
          </a:xfrm>
          <a:prstGeom prst="rect">
            <a:avLst/>
          </a:prstGeom>
          <a:noFill/>
        </p:spPr>
        <p:txBody>
          <a:bodyPr wrap="none" rtlCol="0">
            <a:spAutoFit/>
          </a:bodyPr>
          <a:lstStyle>
            <a:defPPr>
              <a:defRPr lang="en-US"/>
            </a:defPPr>
            <a:lvl1pPr>
              <a:defRPr sz="2400">
                <a:latin typeface="+mj-lt"/>
              </a:defRPr>
            </a:lvl1pPr>
          </a:lstStyle>
          <a:p>
            <a:r>
              <a:rPr lang="en-US" dirty="0"/>
              <a:t>Subjects : Optional Ownership</a:t>
            </a:r>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9573" y="5623767"/>
            <a:ext cx="515611" cy="508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bwMode="auto">
          <a:xfrm>
            <a:off x="8321976" y="5507738"/>
            <a:ext cx="822023" cy="761767"/>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imes New Roman" pitchFamily="18" charset="0"/>
            </a:endParaRPr>
          </a:p>
        </p:txBody>
      </p:sp>
      <p:cxnSp>
        <p:nvCxnSpPr>
          <p:cNvPr id="9" name="Straight Connector 8"/>
          <p:cNvCxnSpPr>
            <a:stCxn id="8" idx="7"/>
            <a:endCxn id="8" idx="3"/>
          </p:cNvCxnSpPr>
          <p:nvPr/>
        </p:nvCxnSpPr>
        <p:spPr bwMode="auto">
          <a:xfrm flipH="1">
            <a:off x="8442358" y="5619296"/>
            <a:ext cx="581259" cy="538651"/>
          </a:xfrm>
          <a:prstGeom prst="line">
            <a:avLst/>
          </a:prstGeom>
          <a:solidFill>
            <a:schemeClr val="accent1"/>
          </a:solidFill>
          <a:ln w="2540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31401605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762001"/>
            <a:ext cx="8229600" cy="565666"/>
          </a:xfrm>
        </p:spPr>
        <p:txBody>
          <a:bodyPr/>
          <a:lstStyle/>
          <a:p>
            <a:r>
              <a:rPr lang="en-US" sz="2400" dirty="0" err="1"/>
              <a:t>UseCases</a:t>
            </a:r>
            <a:r>
              <a:rPr lang="en-US" sz="2400" dirty="0"/>
              <a:t> need not be owned by their subject </a:t>
            </a:r>
          </a:p>
        </p:txBody>
      </p:sp>
      <p:sp>
        <p:nvSpPr>
          <p:cNvPr id="3" name="TextBox 2"/>
          <p:cNvSpPr txBox="1"/>
          <p:nvPr/>
        </p:nvSpPr>
        <p:spPr>
          <a:xfrm>
            <a:off x="3124200" y="1143000"/>
            <a:ext cx="184731" cy="369332"/>
          </a:xfrm>
          <a:prstGeom prst="rect">
            <a:avLst/>
          </a:prstGeom>
          <a:noFill/>
        </p:spPr>
        <p:txBody>
          <a:bodyPr wrap="none" rtlCol="0">
            <a:spAutoFit/>
          </a:bodyPr>
          <a:lstStyle/>
          <a:p>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590800"/>
            <a:ext cx="3838575"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327666"/>
            <a:ext cx="4953000" cy="472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3042776" y="152399"/>
            <a:ext cx="4658648" cy="461665"/>
          </a:xfrm>
          <a:prstGeom prst="rect">
            <a:avLst/>
          </a:prstGeom>
          <a:noFill/>
        </p:spPr>
        <p:txBody>
          <a:bodyPr wrap="none" rtlCol="0">
            <a:spAutoFit/>
          </a:bodyPr>
          <a:lstStyle>
            <a:defPPr>
              <a:defRPr lang="en-US"/>
            </a:defPPr>
            <a:lvl1pPr>
              <a:defRPr sz="2400">
                <a:latin typeface="+mj-lt"/>
              </a:defRPr>
            </a:lvl1pPr>
          </a:lstStyle>
          <a:p>
            <a:r>
              <a:rPr lang="en-US" dirty="0"/>
              <a:t>Subjects : Optional Ownership</a:t>
            </a:r>
          </a:p>
        </p:txBody>
      </p:sp>
      <p:pic>
        <p:nvPicPr>
          <p:cNvPr id="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9573" y="5623767"/>
            <a:ext cx="515611" cy="508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bwMode="auto">
          <a:xfrm>
            <a:off x="8321976" y="5507738"/>
            <a:ext cx="822023" cy="761767"/>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imes New Roman" pitchFamily="18" charset="0"/>
            </a:endParaRPr>
          </a:p>
        </p:txBody>
      </p:sp>
      <p:cxnSp>
        <p:nvCxnSpPr>
          <p:cNvPr id="9" name="Straight Connector 8"/>
          <p:cNvCxnSpPr>
            <a:stCxn id="8" idx="7"/>
            <a:endCxn id="8" idx="3"/>
          </p:cNvCxnSpPr>
          <p:nvPr/>
        </p:nvCxnSpPr>
        <p:spPr bwMode="auto">
          <a:xfrm flipH="1">
            <a:off x="8442358" y="5619296"/>
            <a:ext cx="581259" cy="538651"/>
          </a:xfrm>
          <a:prstGeom prst="line">
            <a:avLst/>
          </a:prstGeom>
          <a:solidFill>
            <a:schemeClr val="accent1"/>
          </a:solidFill>
          <a:ln w="2540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42673300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838200"/>
            <a:ext cx="8229600" cy="5287963"/>
          </a:xfrm>
        </p:spPr>
        <p:txBody>
          <a:bodyPr/>
          <a:lstStyle/>
          <a:p>
            <a:r>
              <a:rPr lang="en-US" sz="1800" dirty="0"/>
              <a:t>An </a:t>
            </a:r>
            <a:r>
              <a:rPr lang="en-US" sz="1800" b="1" dirty="0"/>
              <a:t>Extend</a:t>
            </a:r>
            <a:r>
              <a:rPr lang="en-US" sz="1800" dirty="0"/>
              <a:t> is a relationship from an extending </a:t>
            </a:r>
            <a:r>
              <a:rPr lang="en-US" sz="1800" dirty="0" err="1"/>
              <a:t>UseCase</a:t>
            </a:r>
            <a:r>
              <a:rPr lang="en-US" sz="1800" dirty="0"/>
              <a:t> (the extension) to an extended </a:t>
            </a:r>
            <a:r>
              <a:rPr lang="en-US" sz="1800" dirty="0" err="1"/>
              <a:t>UseCase</a:t>
            </a:r>
            <a:r>
              <a:rPr lang="en-US" sz="1800" dirty="0"/>
              <a:t> (the </a:t>
            </a:r>
            <a:r>
              <a:rPr lang="en-US" sz="1800" dirty="0" err="1"/>
              <a:t>extendedCase</a:t>
            </a:r>
            <a:r>
              <a:rPr lang="en-US" sz="1800" dirty="0"/>
              <a:t>) that specifies how and when the behavior defined in the extending </a:t>
            </a:r>
            <a:r>
              <a:rPr lang="en-US" sz="1800" dirty="0" err="1"/>
              <a:t>UseCase</a:t>
            </a:r>
            <a:r>
              <a:rPr lang="en-US" sz="1800" dirty="0"/>
              <a:t> can be inserted into the behavior defined in the extended </a:t>
            </a:r>
            <a:r>
              <a:rPr lang="en-US" sz="1800" dirty="0" err="1"/>
              <a:t>UseCase</a:t>
            </a:r>
            <a:r>
              <a:rPr lang="en-US" sz="1800" dirty="0"/>
              <a:t> </a:t>
            </a:r>
            <a:endParaRPr lang="en-US" sz="1800" dirty="0" smtClean="0"/>
          </a:p>
          <a:p>
            <a:r>
              <a:rPr lang="en-US" sz="1800" dirty="0"/>
              <a:t>The extension takes place at one or more specific extension points defined in the extended </a:t>
            </a:r>
            <a:r>
              <a:rPr lang="en-US" sz="1800" dirty="0" err="1"/>
              <a:t>UseCase</a:t>
            </a:r>
            <a:r>
              <a:rPr lang="en-US" sz="1800" dirty="0"/>
              <a:t> </a:t>
            </a:r>
            <a:endParaRPr lang="en-US" sz="1800" dirty="0" smtClean="0"/>
          </a:p>
          <a:p>
            <a:r>
              <a:rPr lang="en-US" sz="1800" dirty="0"/>
              <a:t>U</a:t>
            </a:r>
            <a:r>
              <a:rPr lang="en-US" sz="1800" dirty="0" smtClean="0"/>
              <a:t>sed </a:t>
            </a:r>
            <a:r>
              <a:rPr lang="en-US" sz="1800" dirty="0"/>
              <a:t>when there is some additional behavior that should be added, possibly conditionally, to the behavior defined in one or more </a:t>
            </a:r>
            <a:r>
              <a:rPr lang="en-US" sz="1800" dirty="0" err="1"/>
              <a:t>UseCases</a:t>
            </a:r>
            <a:r>
              <a:rPr lang="en-US" sz="1800" dirty="0"/>
              <a:t> </a:t>
            </a:r>
            <a:endParaRPr lang="en-US" sz="1800" dirty="0" smtClean="0"/>
          </a:p>
          <a:p>
            <a:r>
              <a:rPr lang="en-US" sz="1800" dirty="0"/>
              <a:t>I</a:t>
            </a:r>
            <a:r>
              <a:rPr lang="en-US" sz="1800" dirty="0" smtClean="0"/>
              <a:t>s </a:t>
            </a:r>
            <a:r>
              <a:rPr lang="en-US" sz="1800" dirty="0"/>
              <a:t>defined independently of the extending </a:t>
            </a:r>
            <a:r>
              <a:rPr lang="en-US" sz="1800" dirty="0" err="1"/>
              <a:t>UseCase</a:t>
            </a:r>
            <a:r>
              <a:rPr lang="en-US" sz="1800" dirty="0"/>
              <a:t> and is meaningful independently of the extending </a:t>
            </a:r>
            <a:r>
              <a:rPr lang="en-US" sz="1800" dirty="0" err="1"/>
              <a:t>UseCase</a:t>
            </a:r>
            <a:r>
              <a:rPr lang="en-US" sz="1800" dirty="0"/>
              <a:t> </a:t>
            </a:r>
            <a:endParaRPr lang="en-US" sz="1800" dirty="0" smtClean="0"/>
          </a:p>
          <a:p>
            <a:r>
              <a:rPr lang="en-US" sz="1800" dirty="0"/>
              <a:t>T</a:t>
            </a:r>
            <a:r>
              <a:rPr lang="en-US" sz="1800" dirty="0" smtClean="0"/>
              <a:t>he </a:t>
            </a:r>
            <a:r>
              <a:rPr lang="en-US" sz="1800" dirty="0"/>
              <a:t>extending </a:t>
            </a:r>
            <a:r>
              <a:rPr lang="en-US" sz="1800" dirty="0" err="1"/>
              <a:t>UseCase</a:t>
            </a:r>
            <a:r>
              <a:rPr lang="en-US" sz="1800" dirty="0"/>
              <a:t> typically defines behavior that may not necessarily be meaningful by itself. </a:t>
            </a:r>
            <a:endParaRPr lang="en-US" sz="1800" dirty="0" smtClean="0"/>
          </a:p>
          <a:p>
            <a:r>
              <a:rPr lang="en-US" sz="1800" dirty="0" smtClean="0"/>
              <a:t>The </a:t>
            </a:r>
            <a:r>
              <a:rPr lang="en-US" sz="1800" dirty="0"/>
              <a:t>extending </a:t>
            </a:r>
            <a:r>
              <a:rPr lang="en-US" sz="1800" dirty="0" err="1"/>
              <a:t>UseCase</a:t>
            </a:r>
            <a:r>
              <a:rPr lang="en-US" sz="1800" dirty="0"/>
              <a:t> defines a set of modular behavior increments that augment an execution of the extended </a:t>
            </a:r>
            <a:r>
              <a:rPr lang="en-US" sz="1800" dirty="0" err="1"/>
              <a:t>UseCase</a:t>
            </a:r>
            <a:r>
              <a:rPr lang="en-US" sz="1800" dirty="0"/>
              <a:t> under specific conditions </a:t>
            </a:r>
            <a:endParaRPr lang="en-US" sz="1800" dirty="0" smtClean="0"/>
          </a:p>
          <a:p>
            <a:r>
              <a:rPr lang="en-US" sz="1800" dirty="0"/>
              <a:t>S</a:t>
            </a:r>
            <a:r>
              <a:rPr lang="en-US" sz="1800" dirty="0" smtClean="0"/>
              <a:t>ame </a:t>
            </a:r>
            <a:r>
              <a:rPr lang="en-US" sz="1800" dirty="0"/>
              <a:t>extending </a:t>
            </a:r>
            <a:r>
              <a:rPr lang="en-US" sz="1800" dirty="0" err="1"/>
              <a:t>UseCase</a:t>
            </a:r>
            <a:r>
              <a:rPr lang="en-US" sz="1800" dirty="0"/>
              <a:t> can extend more than one </a:t>
            </a:r>
            <a:r>
              <a:rPr lang="en-US" sz="1800" dirty="0" err="1"/>
              <a:t>UseCase</a:t>
            </a:r>
            <a:r>
              <a:rPr lang="en-US" sz="1800" dirty="0"/>
              <a:t>. </a:t>
            </a:r>
            <a:endParaRPr lang="en-US" sz="1800" dirty="0" smtClean="0"/>
          </a:p>
          <a:p>
            <a:r>
              <a:rPr lang="en-US" sz="1800" dirty="0"/>
              <a:t>A</a:t>
            </a:r>
            <a:r>
              <a:rPr lang="en-US" sz="1800" dirty="0" smtClean="0"/>
              <a:t>n </a:t>
            </a:r>
            <a:r>
              <a:rPr lang="en-US" sz="1800" dirty="0"/>
              <a:t>extending </a:t>
            </a:r>
            <a:r>
              <a:rPr lang="en-US" sz="1800" dirty="0" err="1"/>
              <a:t>UseCase</a:t>
            </a:r>
            <a:r>
              <a:rPr lang="en-US" sz="1800" dirty="0"/>
              <a:t> may itself be extended. </a:t>
            </a:r>
          </a:p>
        </p:txBody>
      </p:sp>
      <p:sp>
        <p:nvSpPr>
          <p:cNvPr id="3" name="TextBox 2"/>
          <p:cNvSpPr txBox="1"/>
          <p:nvPr/>
        </p:nvSpPr>
        <p:spPr>
          <a:xfrm>
            <a:off x="3276600" y="258678"/>
            <a:ext cx="3140603" cy="461665"/>
          </a:xfrm>
          <a:prstGeom prst="rect">
            <a:avLst/>
          </a:prstGeom>
          <a:noFill/>
        </p:spPr>
        <p:txBody>
          <a:bodyPr wrap="none" rtlCol="0">
            <a:spAutoFit/>
          </a:bodyPr>
          <a:lstStyle>
            <a:defPPr>
              <a:defRPr lang="en-US"/>
            </a:defPPr>
            <a:lvl1pPr>
              <a:defRPr sz="2400">
                <a:latin typeface="+mj-lt"/>
              </a:defRPr>
            </a:lvl1pPr>
          </a:lstStyle>
          <a:p>
            <a:r>
              <a:rPr lang="en-US" dirty="0" smtClean="0"/>
              <a:t>Extend Relationship</a:t>
            </a:r>
            <a:endParaRPr 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9573" y="5623767"/>
            <a:ext cx="515611" cy="508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val 4"/>
          <p:cNvSpPr/>
          <p:nvPr/>
        </p:nvSpPr>
        <p:spPr bwMode="auto">
          <a:xfrm>
            <a:off x="8321976" y="5507738"/>
            <a:ext cx="822023" cy="761767"/>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imes New Roman" pitchFamily="18" charset="0"/>
            </a:endParaRPr>
          </a:p>
        </p:txBody>
      </p:sp>
      <p:cxnSp>
        <p:nvCxnSpPr>
          <p:cNvPr id="6" name="Straight Connector 5"/>
          <p:cNvCxnSpPr>
            <a:stCxn id="5" idx="7"/>
            <a:endCxn id="5" idx="3"/>
          </p:cNvCxnSpPr>
          <p:nvPr/>
        </p:nvCxnSpPr>
        <p:spPr bwMode="auto">
          <a:xfrm flipH="1">
            <a:off x="8442358" y="5619296"/>
            <a:ext cx="581259" cy="538651"/>
          </a:xfrm>
          <a:prstGeom prst="line">
            <a:avLst/>
          </a:prstGeom>
          <a:solidFill>
            <a:schemeClr val="accent1"/>
          </a:solidFill>
          <a:ln w="2540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28690719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838200"/>
            <a:ext cx="8229600" cy="5287963"/>
          </a:xfrm>
        </p:spPr>
        <p:txBody>
          <a:bodyPr/>
          <a:lstStyle/>
          <a:p>
            <a:r>
              <a:rPr lang="en-US" sz="1800" dirty="0"/>
              <a:t>An Extend relationship between </a:t>
            </a:r>
            <a:r>
              <a:rPr lang="en-US" sz="1800" dirty="0" err="1"/>
              <a:t>UseCases</a:t>
            </a:r>
            <a:r>
              <a:rPr lang="en-US" sz="1800" dirty="0"/>
              <a:t> is shown by a dashed arrow with an open arrowhead pointing from the extending </a:t>
            </a:r>
            <a:r>
              <a:rPr lang="en-US" sz="1800" dirty="0" err="1"/>
              <a:t>UseCase</a:t>
            </a:r>
            <a:r>
              <a:rPr lang="en-US" sz="1800" dirty="0"/>
              <a:t> towards the extended </a:t>
            </a:r>
            <a:r>
              <a:rPr lang="en-US" sz="1800" dirty="0" err="1"/>
              <a:t>UseCase</a:t>
            </a:r>
            <a:r>
              <a:rPr lang="en-US" sz="1800" dirty="0"/>
              <a:t>. The arrow is labeled with the keyword «extend». The condition of the Extend as well as references to the </a:t>
            </a:r>
            <a:r>
              <a:rPr lang="en-US" sz="1800" dirty="0" err="1"/>
              <a:t>ExtensionPoints</a:t>
            </a:r>
            <a:r>
              <a:rPr lang="en-US" sz="1800" dirty="0"/>
              <a:t> are optionally shown in a note symbol </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3063" y="2295525"/>
            <a:ext cx="5857875" cy="2266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276600" y="258678"/>
            <a:ext cx="3140603" cy="461665"/>
          </a:xfrm>
          <a:prstGeom prst="rect">
            <a:avLst/>
          </a:prstGeom>
          <a:noFill/>
        </p:spPr>
        <p:txBody>
          <a:bodyPr wrap="none" rtlCol="0">
            <a:spAutoFit/>
          </a:bodyPr>
          <a:lstStyle>
            <a:defPPr>
              <a:defRPr lang="en-US"/>
            </a:defPPr>
            <a:lvl1pPr>
              <a:defRPr sz="2400">
                <a:latin typeface="+mj-lt"/>
              </a:defRPr>
            </a:lvl1pPr>
          </a:lstStyle>
          <a:p>
            <a:r>
              <a:rPr lang="en-US" dirty="0" smtClean="0"/>
              <a:t>Extend Relationship</a:t>
            </a:r>
            <a:endParaRPr lang="en-US" dirty="0"/>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9573" y="5623767"/>
            <a:ext cx="515611" cy="508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bwMode="auto">
          <a:xfrm>
            <a:off x="8321976" y="5507738"/>
            <a:ext cx="822023" cy="761767"/>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imes New Roman" pitchFamily="18" charset="0"/>
            </a:endParaRPr>
          </a:p>
        </p:txBody>
      </p:sp>
      <p:cxnSp>
        <p:nvCxnSpPr>
          <p:cNvPr id="7" name="Straight Connector 6"/>
          <p:cNvCxnSpPr>
            <a:stCxn id="6" idx="7"/>
            <a:endCxn id="6" idx="3"/>
          </p:cNvCxnSpPr>
          <p:nvPr/>
        </p:nvCxnSpPr>
        <p:spPr bwMode="auto">
          <a:xfrm flipH="1">
            <a:off x="8442358" y="5619296"/>
            <a:ext cx="581259" cy="538651"/>
          </a:xfrm>
          <a:prstGeom prst="line">
            <a:avLst/>
          </a:prstGeom>
          <a:solidFill>
            <a:schemeClr val="accent1"/>
          </a:solidFill>
          <a:ln w="2540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31401605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838200"/>
            <a:ext cx="8229600" cy="5287963"/>
          </a:xfrm>
        </p:spPr>
        <p:txBody>
          <a:bodyPr/>
          <a:lstStyle/>
          <a:p>
            <a:r>
              <a:rPr lang="en-US" sz="2000" dirty="0"/>
              <a:t>Extend is a kind of </a:t>
            </a:r>
            <a:r>
              <a:rPr lang="en-US" sz="2000" dirty="0" err="1"/>
              <a:t>DirectedRelationship</a:t>
            </a:r>
            <a:r>
              <a:rPr lang="en-US" sz="2000" dirty="0"/>
              <a:t>, such that the source is the extending </a:t>
            </a:r>
            <a:r>
              <a:rPr lang="en-US" sz="2000" dirty="0" err="1"/>
              <a:t>UseCase</a:t>
            </a:r>
            <a:r>
              <a:rPr lang="en-US" sz="2000" dirty="0"/>
              <a:t> and the target is the extended </a:t>
            </a:r>
            <a:r>
              <a:rPr lang="en-US" sz="2000" dirty="0" err="1"/>
              <a:t>UseCase</a:t>
            </a:r>
            <a:r>
              <a:rPr lang="en-US" sz="2000" dirty="0"/>
              <a:t> </a:t>
            </a:r>
            <a:endParaRPr lang="en-US" sz="2000" dirty="0" smtClean="0"/>
          </a:p>
          <a:p>
            <a:r>
              <a:rPr lang="en-US" sz="2000" dirty="0"/>
              <a:t>It is also a kind of </a:t>
            </a:r>
            <a:r>
              <a:rPr lang="en-US" sz="2000" dirty="0" err="1"/>
              <a:t>NamedElement</a:t>
            </a:r>
            <a:r>
              <a:rPr lang="en-US" sz="2000" dirty="0"/>
              <a:t> so that it can have a name in the context of its owning </a:t>
            </a:r>
            <a:r>
              <a:rPr lang="en-US" sz="2000" dirty="0" err="1"/>
              <a:t>UseCase</a:t>
            </a:r>
            <a:r>
              <a:rPr lang="en-US" sz="2000" dirty="0"/>
              <a:t>. </a:t>
            </a:r>
            <a:endParaRPr lang="en-US" sz="2000" dirty="0" smtClean="0"/>
          </a:p>
          <a:p>
            <a:r>
              <a:rPr lang="en-US" sz="2000" dirty="0" smtClean="0"/>
              <a:t>The </a:t>
            </a:r>
            <a:r>
              <a:rPr lang="en-US" sz="2000" dirty="0"/>
              <a:t>Extend relationship itself is owned by the extension. </a:t>
            </a:r>
            <a:endParaRPr lang="en-US" sz="2000" dirty="0" smtClean="0"/>
          </a:p>
          <a:p>
            <a:r>
              <a:rPr lang="en-US" sz="2000" dirty="0"/>
              <a:t>An </a:t>
            </a:r>
            <a:r>
              <a:rPr lang="en-US" sz="2000" dirty="0" err="1"/>
              <a:t>ExtensionPoint</a:t>
            </a:r>
            <a:r>
              <a:rPr lang="en-US" sz="2000" dirty="0"/>
              <a:t> identifies a point in the behavior of a </a:t>
            </a:r>
            <a:r>
              <a:rPr lang="en-US" sz="2000" dirty="0" err="1"/>
              <a:t>UseCase</a:t>
            </a:r>
            <a:r>
              <a:rPr lang="en-US" sz="2000" dirty="0"/>
              <a:t> where that behavior can be extended by an Extend relationship. Each </a:t>
            </a:r>
            <a:r>
              <a:rPr lang="en-US" sz="2000" dirty="0" err="1"/>
              <a:t>ExtensionPoint</a:t>
            </a:r>
            <a:r>
              <a:rPr lang="en-US" sz="2000" dirty="0"/>
              <a:t> has a unique name within a </a:t>
            </a:r>
            <a:r>
              <a:rPr lang="en-US" sz="2000" dirty="0" err="1"/>
              <a:t>UseCase</a:t>
            </a:r>
            <a:r>
              <a:rPr lang="en-US" sz="2000" dirty="0"/>
              <a:t> </a:t>
            </a:r>
            <a:endParaRPr lang="en-US" sz="2000" dirty="0" smtClean="0"/>
          </a:p>
          <a:p>
            <a:r>
              <a:rPr lang="en-US" sz="2000" dirty="0"/>
              <a:t>Thus, an extending </a:t>
            </a:r>
            <a:r>
              <a:rPr lang="en-US" sz="2000" dirty="0" err="1"/>
              <a:t>UseCase</a:t>
            </a:r>
            <a:r>
              <a:rPr lang="en-US" sz="2000" dirty="0"/>
              <a:t> typically consists of one or more behavior fragment descriptions that are to be inserted into the appropriate spots of the extended </a:t>
            </a:r>
            <a:r>
              <a:rPr lang="en-US" sz="2000" dirty="0" err="1"/>
              <a:t>UseCase</a:t>
            </a:r>
            <a:r>
              <a:rPr lang="en-US" sz="2000" dirty="0"/>
              <a:t>. An </a:t>
            </a:r>
            <a:r>
              <a:rPr lang="en-US" sz="2000" dirty="0" err="1"/>
              <a:t>extensionLocation</a:t>
            </a:r>
            <a:r>
              <a:rPr lang="en-US" sz="2000" dirty="0"/>
              <a:t>, therefore, is a specification of all the various </a:t>
            </a:r>
            <a:r>
              <a:rPr lang="en-US" sz="2000" dirty="0" err="1"/>
              <a:t>ExtensionPoints</a:t>
            </a:r>
            <a:r>
              <a:rPr lang="en-US" sz="2000" dirty="0"/>
              <a:t> in a </a:t>
            </a:r>
            <a:r>
              <a:rPr lang="en-US" sz="2000" dirty="0" err="1"/>
              <a:t>UseCase</a:t>
            </a:r>
            <a:r>
              <a:rPr lang="en-US" sz="2000" dirty="0"/>
              <a:t> where supplementary behavioral increments can be merged. </a:t>
            </a:r>
            <a:endParaRPr lang="en-US" sz="2000" dirty="0" smtClean="0"/>
          </a:p>
          <a:p>
            <a:endParaRPr lang="en-US" sz="2000" dirty="0"/>
          </a:p>
        </p:txBody>
      </p:sp>
      <p:sp>
        <p:nvSpPr>
          <p:cNvPr id="3" name="TextBox 2"/>
          <p:cNvSpPr txBox="1"/>
          <p:nvPr/>
        </p:nvSpPr>
        <p:spPr>
          <a:xfrm>
            <a:off x="3276600" y="258678"/>
            <a:ext cx="3140603" cy="461665"/>
          </a:xfrm>
          <a:prstGeom prst="rect">
            <a:avLst/>
          </a:prstGeom>
          <a:noFill/>
        </p:spPr>
        <p:txBody>
          <a:bodyPr wrap="none" rtlCol="0">
            <a:spAutoFit/>
          </a:bodyPr>
          <a:lstStyle>
            <a:defPPr>
              <a:defRPr lang="en-US"/>
            </a:defPPr>
            <a:lvl1pPr>
              <a:defRPr sz="2400">
                <a:latin typeface="+mj-lt"/>
              </a:defRPr>
            </a:lvl1pPr>
          </a:lstStyle>
          <a:p>
            <a:r>
              <a:rPr lang="en-US" dirty="0" smtClean="0"/>
              <a:t>Extend Relationship</a:t>
            </a:r>
            <a:endParaRPr 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9573" y="5623767"/>
            <a:ext cx="515611" cy="508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val 4"/>
          <p:cNvSpPr/>
          <p:nvPr/>
        </p:nvSpPr>
        <p:spPr bwMode="auto">
          <a:xfrm>
            <a:off x="8321976" y="5507738"/>
            <a:ext cx="822023" cy="761767"/>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imes New Roman" pitchFamily="18" charset="0"/>
            </a:endParaRPr>
          </a:p>
        </p:txBody>
      </p:sp>
      <p:cxnSp>
        <p:nvCxnSpPr>
          <p:cNvPr id="6" name="Straight Connector 5"/>
          <p:cNvCxnSpPr>
            <a:stCxn id="5" idx="7"/>
            <a:endCxn id="5" idx="3"/>
          </p:cNvCxnSpPr>
          <p:nvPr/>
        </p:nvCxnSpPr>
        <p:spPr bwMode="auto">
          <a:xfrm flipH="1">
            <a:off x="8442358" y="5619296"/>
            <a:ext cx="581259" cy="538651"/>
          </a:xfrm>
          <a:prstGeom prst="line">
            <a:avLst/>
          </a:prstGeom>
          <a:solidFill>
            <a:schemeClr val="accent1"/>
          </a:solidFill>
          <a:ln w="2540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18182467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838200"/>
            <a:ext cx="3929062" cy="53445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438400" y="152400"/>
            <a:ext cx="5347426" cy="523220"/>
          </a:xfrm>
          <a:prstGeom prst="rect">
            <a:avLst/>
          </a:prstGeom>
          <a:noFill/>
        </p:spPr>
        <p:txBody>
          <a:bodyPr wrap="none" rtlCol="0">
            <a:spAutoFit/>
          </a:bodyPr>
          <a:lstStyle/>
          <a:p>
            <a:r>
              <a:rPr lang="en-US" sz="2800" dirty="0" smtClean="0">
                <a:latin typeface="+mj-lt"/>
              </a:rPr>
              <a:t>Let’s model some </a:t>
            </a:r>
            <a:r>
              <a:rPr lang="en-US" sz="2800" dirty="0" err="1" smtClean="0">
                <a:latin typeface="+mj-lt"/>
              </a:rPr>
              <a:t>UseCases</a:t>
            </a:r>
            <a:r>
              <a:rPr lang="en-US" sz="2800" dirty="0" smtClean="0">
                <a:latin typeface="+mj-lt"/>
              </a:rPr>
              <a:t> !</a:t>
            </a:r>
            <a:endParaRPr lang="en-US" sz="2800" dirty="0">
              <a:latin typeface="+mj-lt"/>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9573" y="5623767"/>
            <a:ext cx="515611" cy="508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bwMode="auto">
          <a:xfrm>
            <a:off x="8321976" y="5507738"/>
            <a:ext cx="822023" cy="761767"/>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imes New Roman" pitchFamily="18" charset="0"/>
            </a:endParaRPr>
          </a:p>
        </p:txBody>
      </p:sp>
      <p:cxnSp>
        <p:nvCxnSpPr>
          <p:cNvPr id="7" name="Straight Connector 6"/>
          <p:cNvCxnSpPr>
            <a:stCxn id="6" idx="7"/>
            <a:endCxn id="6" idx="3"/>
          </p:cNvCxnSpPr>
          <p:nvPr/>
        </p:nvCxnSpPr>
        <p:spPr bwMode="auto">
          <a:xfrm flipH="1">
            <a:off x="8442358" y="5619296"/>
            <a:ext cx="581259" cy="538651"/>
          </a:xfrm>
          <a:prstGeom prst="line">
            <a:avLst/>
          </a:prstGeom>
          <a:solidFill>
            <a:schemeClr val="accent1"/>
          </a:solidFill>
          <a:ln w="2540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1567501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57200" y="1066800"/>
            <a:ext cx="8432708" cy="4957762"/>
          </a:xfrm>
          <a:prstGeom prst="rect">
            <a:avLst/>
          </a:prstGeom>
        </p:spPr>
      </p:pic>
      <p:sp>
        <p:nvSpPr>
          <p:cNvPr id="4" name="Content Placeholder 1"/>
          <p:cNvSpPr txBox="1">
            <a:spLocks/>
          </p:cNvSpPr>
          <p:nvPr/>
        </p:nvSpPr>
        <p:spPr>
          <a:xfrm>
            <a:off x="2866791" y="228600"/>
            <a:ext cx="5715000" cy="609600"/>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FontTx/>
              <a:buNone/>
            </a:pPr>
            <a:r>
              <a:rPr lang="en-US" b="0" kern="0" dirty="0" smtClean="0"/>
              <a:t>Extension Points</a:t>
            </a:r>
            <a:endParaRPr lang="en-US" b="0" kern="0" dirty="0"/>
          </a:p>
        </p:txBody>
      </p:sp>
    </p:spTree>
    <p:extLst>
      <p:ext uri="{BB962C8B-B14F-4D97-AF65-F5344CB8AC3E}">
        <p14:creationId xmlns:p14="http://schemas.microsoft.com/office/powerpoint/2010/main" val="15475532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53306" y="1905000"/>
            <a:ext cx="7037388" cy="2724150"/>
          </a:xfrm>
          <a:prstGeom prst="rect">
            <a:avLst/>
          </a:prstGeom>
        </p:spPr>
      </p:pic>
      <p:sp>
        <p:nvSpPr>
          <p:cNvPr id="4" name="Content Placeholder 1"/>
          <p:cNvSpPr txBox="1">
            <a:spLocks/>
          </p:cNvSpPr>
          <p:nvPr/>
        </p:nvSpPr>
        <p:spPr>
          <a:xfrm>
            <a:off x="2866791" y="228600"/>
            <a:ext cx="5715000" cy="609600"/>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FontTx/>
              <a:buNone/>
            </a:pPr>
            <a:r>
              <a:rPr lang="en-US" b="0" kern="0" dirty="0" smtClean="0"/>
              <a:t>Conditional Extension</a:t>
            </a:r>
            <a:endParaRPr lang="en-US" b="0" kern="0" dirty="0"/>
          </a:p>
        </p:txBody>
      </p:sp>
    </p:spTree>
    <p:extLst>
      <p:ext uri="{BB962C8B-B14F-4D97-AF65-F5344CB8AC3E}">
        <p14:creationId xmlns:p14="http://schemas.microsoft.com/office/powerpoint/2010/main" val="29061928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990600"/>
            <a:ext cx="8229600" cy="5287963"/>
          </a:xfrm>
        </p:spPr>
        <p:txBody>
          <a:bodyPr/>
          <a:lstStyle/>
          <a:p>
            <a:r>
              <a:rPr lang="en-US" sz="1800" b="1" dirty="0"/>
              <a:t>Include</a:t>
            </a:r>
            <a:r>
              <a:rPr lang="en-US" sz="1800" dirty="0"/>
              <a:t> is a </a:t>
            </a:r>
            <a:r>
              <a:rPr lang="en-US" sz="1800" dirty="0" err="1"/>
              <a:t>DirectedRelationship</a:t>
            </a:r>
            <a:r>
              <a:rPr lang="en-US" sz="1800" dirty="0"/>
              <a:t> between two </a:t>
            </a:r>
            <a:r>
              <a:rPr lang="en-US" sz="1800" dirty="0" err="1"/>
              <a:t>UseCases</a:t>
            </a:r>
            <a:r>
              <a:rPr lang="en-US" sz="1800" dirty="0"/>
              <a:t>, indicating that the behavior of the included </a:t>
            </a:r>
            <a:r>
              <a:rPr lang="en-US" sz="1800" dirty="0" err="1"/>
              <a:t>UseCase</a:t>
            </a:r>
            <a:r>
              <a:rPr lang="en-US" sz="1800" dirty="0"/>
              <a:t> (the addition) is inserted into the behavior of the including </a:t>
            </a:r>
            <a:r>
              <a:rPr lang="en-US" sz="1800" dirty="0" err="1"/>
              <a:t>UseCase</a:t>
            </a:r>
            <a:r>
              <a:rPr lang="en-US" sz="1800" dirty="0"/>
              <a:t> (the </a:t>
            </a:r>
            <a:r>
              <a:rPr lang="en-US" sz="1800" dirty="0" err="1"/>
              <a:t>includingCase</a:t>
            </a:r>
            <a:r>
              <a:rPr lang="en-US" sz="1800" dirty="0" smtClean="0"/>
              <a:t>)</a:t>
            </a:r>
          </a:p>
          <a:p>
            <a:r>
              <a:rPr lang="en-US" sz="1800" dirty="0"/>
              <a:t>K</a:t>
            </a:r>
            <a:r>
              <a:rPr lang="en-US" sz="1800" dirty="0" smtClean="0"/>
              <a:t>ind </a:t>
            </a:r>
            <a:r>
              <a:rPr lang="en-US" sz="1800" dirty="0"/>
              <a:t>of </a:t>
            </a:r>
            <a:r>
              <a:rPr lang="en-US" sz="1800" dirty="0" err="1"/>
              <a:t>NamedElement</a:t>
            </a:r>
            <a:r>
              <a:rPr lang="en-US" sz="1800" dirty="0"/>
              <a:t> so that it can have a name in the context of its owning </a:t>
            </a:r>
            <a:r>
              <a:rPr lang="en-US" sz="1800" dirty="0" err="1"/>
              <a:t>UseCase</a:t>
            </a:r>
            <a:r>
              <a:rPr lang="en-US" sz="1800" dirty="0"/>
              <a:t> (the </a:t>
            </a:r>
            <a:r>
              <a:rPr lang="en-US" sz="1800" dirty="0" err="1"/>
              <a:t>includingCase</a:t>
            </a:r>
            <a:r>
              <a:rPr lang="en-US" sz="1800" dirty="0"/>
              <a:t>) </a:t>
            </a:r>
            <a:endParaRPr lang="en-US" sz="1800" dirty="0" smtClean="0"/>
          </a:p>
          <a:p>
            <a:r>
              <a:rPr lang="en-US" sz="1800" dirty="0" smtClean="0"/>
              <a:t>Must </a:t>
            </a:r>
            <a:r>
              <a:rPr lang="en-US" sz="1800" dirty="0"/>
              <a:t>be available for the behavior of the including </a:t>
            </a:r>
            <a:r>
              <a:rPr lang="en-US" sz="1800" dirty="0" err="1"/>
              <a:t>UseCase</a:t>
            </a:r>
            <a:r>
              <a:rPr lang="en-US" sz="1800" dirty="0"/>
              <a:t> to be completely </a:t>
            </a:r>
            <a:r>
              <a:rPr lang="en-US" sz="1800" dirty="0" smtClean="0"/>
              <a:t>described</a:t>
            </a:r>
          </a:p>
          <a:p>
            <a:r>
              <a:rPr lang="en-US" sz="1800" dirty="0" smtClean="0"/>
              <a:t>Used </a:t>
            </a:r>
            <a:r>
              <a:rPr lang="en-US" sz="1800" dirty="0"/>
              <a:t>when there are common parts of the behavior of two or more </a:t>
            </a:r>
            <a:r>
              <a:rPr lang="en-US" sz="1800" dirty="0" err="1"/>
              <a:t>UseCases</a:t>
            </a:r>
            <a:r>
              <a:rPr lang="en-US" sz="1800" dirty="0"/>
              <a:t> </a:t>
            </a:r>
            <a:endParaRPr lang="en-US" sz="1800" dirty="0" smtClean="0"/>
          </a:p>
          <a:p>
            <a:r>
              <a:rPr lang="en-US" sz="1800" dirty="0" smtClean="0"/>
              <a:t>Common </a:t>
            </a:r>
            <a:r>
              <a:rPr lang="en-US" sz="1800" dirty="0"/>
              <a:t>part is then extracted to a separate </a:t>
            </a:r>
            <a:r>
              <a:rPr lang="en-US" sz="1800" dirty="0" err="1"/>
              <a:t>UseCase</a:t>
            </a:r>
            <a:r>
              <a:rPr lang="en-US" sz="1800" dirty="0"/>
              <a:t>, to be included by all the base </a:t>
            </a:r>
            <a:r>
              <a:rPr lang="en-US" sz="1800" dirty="0" err="1"/>
              <a:t>UseCases</a:t>
            </a:r>
            <a:r>
              <a:rPr lang="en-US" sz="1800" dirty="0"/>
              <a:t> having this part in common </a:t>
            </a:r>
            <a:endParaRPr lang="en-US" sz="1800" dirty="0" smtClean="0"/>
          </a:p>
          <a:p>
            <a:r>
              <a:rPr lang="en-US" sz="1800" dirty="0"/>
              <a:t>W</a:t>
            </a:r>
            <a:r>
              <a:rPr lang="en-US" sz="1800" dirty="0" smtClean="0"/>
              <a:t>hat </a:t>
            </a:r>
            <a:r>
              <a:rPr lang="en-US" sz="1800" dirty="0"/>
              <a:t>is left in a base </a:t>
            </a:r>
            <a:r>
              <a:rPr lang="en-US" sz="1800" dirty="0" err="1"/>
              <a:t>UseCase</a:t>
            </a:r>
            <a:r>
              <a:rPr lang="en-US" sz="1800" dirty="0"/>
              <a:t> is usually not complete in itself but dependent on the included parts to be meaningful </a:t>
            </a:r>
            <a:endParaRPr lang="en-US" sz="1800" dirty="0" smtClean="0"/>
          </a:p>
          <a:p>
            <a:pPr lvl="1"/>
            <a:r>
              <a:rPr lang="en-US" sz="1400" dirty="0"/>
              <a:t>reflected in the direction of the relationship, indicating that the base </a:t>
            </a:r>
            <a:r>
              <a:rPr lang="en-US" sz="1400" dirty="0" err="1"/>
              <a:t>UseCase</a:t>
            </a:r>
            <a:r>
              <a:rPr lang="en-US" sz="1400" dirty="0"/>
              <a:t> depends on the addition but not vice versa. </a:t>
            </a:r>
            <a:endParaRPr lang="en-US" sz="1400" dirty="0" smtClean="0"/>
          </a:p>
          <a:p>
            <a:r>
              <a:rPr lang="en-US" sz="1800" dirty="0"/>
              <a:t>All of the behavior of the included </a:t>
            </a:r>
            <a:r>
              <a:rPr lang="en-US" sz="1800" dirty="0" err="1"/>
              <a:t>UseCase</a:t>
            </a:r>
            <a:r>
              <a:rPr lang="en-US" sz="1800" dirty="0"/>
              <a:t> is executed at a single location in the included </a:t>
            </a:r>
            <a:r>
              <a:rPr lang="en-US" sz="1800" dirty="0" err="1"/>
              <a:t>UseCase</a:t>
            </a:r>
            <a:r>
              <a:rPr lang="en-US" sz="1800" dirty="0"/>
              <a:t> before execution of the including </a:t>
            </a:r>
            <a:r>
              <a:rPr lang="en-US" sz="1800" dirty="0" err="1"/>
              <a:t>UseCase</a:t>
            </a:r>
            <a:r>
              <a:rPr lang="en-US" sz="1800" dirty="0"/>
              <a:t> is resumed </a:t>
            </a:r>
            <a:endParaRPr lang="en-US" sz="1800" dirty="0" smtClean="0"/>
          </a:p>
          <a:p>
            <a:endParaRPr lang="en-US" sz="1800" dirty="0" smtClean="0"/>
          </a:p>
          <a:p>
            <a:endParaRPr lang="en-US" sz="1800" dirty="0"/>
          </a:p>
        </p:txBody>
      </p:sp>
      <p:sp>
        <p:nvSpPr>
          <p:cNvPr id="3" name="TextBox 2"/>
          <p:cNvSpPr txBox="1"/>
          <p:nvPr/>
        </p:nvSpPr>
        <p:spPr>
          <a:xfrm>
            <a:off x="3311236" y="27845"/>
            <a:ext cx="3190297" cy="461665"/>
          </a:xfrm>
          <a:prstGeom prst="rect">
            <a:avLst/>
          </a:prstGeom>
          <a:noFill/>
        </p:spPr>
        <p:txBody>
          <a:bodyPr wrap="none" rtlCol="0">
            <a:spAutoFit/>
          </a:bodyPr>
          <a:lstStyle>
            <a:defPPr>
              <a:defRPr lang="en-US"/>
            </a:defPPr>
            <a:lvl1pPr>
              <a:defRPr sz="2400">
                <a:latin typeface="+mj-lt"/>
              </a:defRPr>
            </a:lvl1pPr>
          </a:lstStyle>
          <a:p>
            <a:r>
              <a:rPr lang="en-US" dirty="0" smtClean="0"/>
              <a:t>Include Relationship</a:t>
            </a:r>
            <a:endParaRPr 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9573" y="5623767"/>
            <a:ext cx="515611" cy="508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val 4"/>
          <p:cNvSpPr/>
          <p:nvPr/>
        </p:nvSpPr>
        <p:spPr bwMode="auto">
          <a:xfrm>
            <a:off x="8321976" y="5507738"/>
            <a:ext cx="822023" cy="761767"/>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imes New Roman" pitchFamily="18" charset="0"/>
            </a:endParaRPr>
          </a:p>
        </p:txBody>
      </p:sp>
      <p:cxnSp>
        <p:nvCxnSpPr>
          <p:cNvPr id="6" name="Straight Connector 5"/>
          <p:cNvCxnSpPr>
            <a:stCxn id="5" idx="7"/>
            <a:endCxn id="5" idx="3"/>
          </p:cNvCxnSpPr>
          <p:nvPr/>
        </p:nvCxnSpPr>
        <p:spPr bwMode="auto">
          <a:xfrm flipH="1">
            <a:off x="8442358" y="5619296"/>
            <a:ext cx="581259" cy="538651"/>
          </a:xfrm>
          <a:prstGeom prst="line">
            <a:avLst/>
          </a:prstGeom>
          <a:solidFill>
            <a:schemeClr val="accent1"/>
          </a:solidFill>
          <a:ln w="2540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103203085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838200"/>
            <a:ext cx="8229600" cy="5287963"/>
          </a:xfrm>
        </p:spPr>
        <p:txBody>
          <a:bodyPr/>
          <a:lstStyle/>
          <a:p>
            <a:r>
              <a:rPr lang="en-US" sz="2000" dirty="0"/>
              <a:t>An Include relationship between </a:t>
            </a:r>
            <a:r>
              <a:rPr lang="en-US" sz="2000" dirty="0" err="1"/>
              <a:t>UseCases</a:t>
            </a:r>
            <a:r>
              <a:rPr lang="en-US" sz="2000" dirty="0"/>
              <a:t> is shown by a dashed arrow with an open arrowhead pointing from the base </a:t>
            </a:r>
            <a:r>
              <a:rPr lang="en-US" sz="2000" dirty="0" err="1"/>
              <a:t>UseCase</a:t>
            </a:r>
            <a:r>
              <a:rPr lang="en-US" sz="2000" dirty="0"/>
              <a:t> to the included </a:t>
            </a:r>
            <a:r>
              <a:rPr lang="en-US" sz="2000" dirty="0" err="1"/>
              <a:t>UseCase</a:t>
            </a:r>
            <a:r>
              <a:rPr lang="en-US" sz="2000" dirty="0"/>
              <a:t>. The arrow is labeled with the keyword «include</a:t>
            </a:r>
            <a:r>
              <a:rPr lang="en-US" sz="2000" dirty="0" smtClean="0"/>
              <a:t>»</a:t>
            </a:r>
            <a:endParaRPr lang="en-US" sz="2000" dirty="0"/>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075" y="2967038"/>
            <a:ext cx="4895850" cy="92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276600" y="258678"/>
            <a:ext cx="3190297" cy="461665"/>
          </a:xfrm>
          <a:prstGeom prst="rect">
            <a:avLst/>
          </a:prstGeom>
          <a:noFill/>
        </p:spPr>
        <p:txBody>
          <a:bodyPr wrap="none" rtlCol="0">
            <a:spAutoFit/>
          </a:bodyPr>
          <a:lstStyle>
            <a:defPPr>
              <a:defRPr lang="en-US"/>
            </a:defPPr>
            <a:lvl1pPr>
              <a:defRPr sz="2400">
                <a:latin typeface="+mj-lt"/>
              </a:defRPr>
            </a:lvl1pPr>
          </a:lstStyle>
          <a:p>
            <a:r>
              <a:rPr lang="en-US" dirty="0" smtClean="0"/>
              <a:t>Include Relationship</a:t>
            </a:r>
            <a:endParaRPr lang="en-US" dirty="0"/>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9573" y="5623767"/>
            <a:ext cx="515611" cy="508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Oval 6"/>
          <p:cNvSpPr/>
          <p:nvPr/>
        </p:nvSpPr>
        <p:spPr bwMode="auto">
          <a:xfrm>
            <a:off x="8321976" y="5507738"/>
            <a:ext cx="822023" cy="761767"/>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imes New Roman" pitchFamily="18" charset="0"/>
            </a:endParaRPr>
          </a:p>
        </p:txBody>
      </p:sp>
      <p:cxnSp>
        <p:nvCxnSpPr>
          <p:cNvPr id="8" name="Straight Connector 7"/>
          <p:cNvCxnSpPr>
            <a:stCxn id="7" idx="7"/>
            <a:endCxn id="7" idx="3"/>
          </p:cNvCxnSpPr>
          <p:nvPr/>
        </p:nvCxnSpPr>
        <p:spPr bwMode="auto">
          <a:xfrm flipH="1">
            <a:off x="8442358" y="5619296"/>
            <a:ext cx="581259" cy="538651"/>
          </a:xfrm>
          <a:prstGeom prst="line">
            <a:avLst/>
          </a:prstGeom>
          <a:solidFill>
            <a:schemeClr val="accent1"/>
          </a:solidFill>
          <a:ln w="2540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31401605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1066800"/>
            <a:ext cx="8229600" cy="5287963"/>
          </a:xfrm>
        </p:spPr>
        <p:txBody>
          <a:bodyPr/>
          <a:lstStyle/>
          <a:p>
            <a:r>
              <a:rPr lang="en-US" sz="2400" dirty="0" smtClean="0"/>
              <a:t>The Include relationship allows hierarchical composition of </a:t>
            </a:r>
            <a:r>
              <a:rPr lang="en-US" sz="2400" dirty="0" err="1" smtClean="0"/>
              <a:t>UseCases</a:t>
            </a:r>
            <a:r>
              <a:rPr lang="en-US" sz="2400" dirty="0" smtClean="0"/>
              <a:t> as well as reuse of </a:t>
            </a:r>
            <a:r>
              <a:rPr lang="en-US" sz="2400" dirty="0" err="1" smtClean="0"/>
              <a:t>UseCases</a:t>
            </a:r>
            <a:r>
              <a:rPr lang="en-US" sz="2400" dirty="0" smtClean="0"/>
              <a:t> </a:t>
            </a:r>
            <a:endParaRPr lang="en-US" sz="2400" dirty="0"/>
          </a:p>
        </p:txBody>
      </p:sp>
      <p:sp>
        <p:nvSpPr>
          <p:cNvPr id="3" name="TextBox 2"/>
          <p:cNvSpPr txBox="1"/>
          <p:nvPr/>
        </p:nvSpPr>
        <p:spPr>
          <a:xfrm>
            <a:off x="2209800" y="240265"/>
            <a:ext cx="7188186" cy="461665"/>
          </a:xfrm>
          <a:prstGeom prst="rect">
            <a:avLst/>
          </a:prstGeom>
          <a:noFill/>
        </p:spPr>
        <p:txBody>
          <a:bodyPr wrap="none" rtlCol="0">
            <a:spAutoFit/>
          </a:bodyPr>
          <a:lstStyle>
            <a:defPPr>
              <a:defRPr lang="en-US"/>
            </a:defPPr>
            <a:lvl1pPr>
              <a:defRPr sz="2400">
                <a:latin typeface="+mj-lt"/>
              </a:defRPr>
            </a:lvl1pPr>
          </a:lstStyle>
          <a:p>
            <a:r>
              <a:rPr lang="en-US" dirty="0" smtClean="0"/>
              <a:t>Include Relationship - Hierarchical </a:t>
            </a:r>
            <a:r>
              <a:rPr lang="en-US" dirty="0"/>
              <a:t>composition</a:t>
            </a:r>
            <a:r>
              <a:rPr lang="en-US" dirty="0" smtClean="0"/>
              <a:t> </a:t>
            </a:r>
            <a:endParaRPr 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9573" y="5623767"/>
            <a:ext cx="515611" cy="508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val 4"/>
          <p:cNvSpPr/>
          <p:nvPr/>
        </p:nvSpPr>
        <p:spPr bwMode="auto">
          <a:xfrm>
            <a:off x="8321976" y="5507738"/>
            <a:ext cx="822023" cy="761767"/>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imes New Roman" pitchFamily="18" charset="0"/>
            </a:endParaRPr>
          </a:p>
        </p:txBody>
      </p:sp>
      <p:cxnSp>
        <p:nvCxnSpPr>
          <p:cNvPr id="6" name="Straight Connector 5"/>
          <p:cNvCxnSpPr>
            <a:stCxn id="5" idx="7"/>
            <a:endCxn id="5" idx="3"/>
          </p:cNvCxnSpPr>
          <p:nvPr/>
        </p:nvCxnSpPr>
        <p:spPr bwMode="auto">
          <a:xfrm flipH="1">
            <a:off x="8442358" y="5619296"/>
            <a:ext cx="581259" cy="538651"/>
          </a:xfrm>
          <a:prstGeom prst="line">
            <a:avLst/>
          </a:prstGeom>
          <a:solidFill>
            <a:schemeClr val="accent1"/>
          </a:solidFill>
          <a:ln w="2540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6431106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381000" y="1143000"/>
            <a:ext cx="8229600" cy="5287963"/>
          </a:xfrm>
        </p:spPr>
        <p:txBody>
          <a:bodyPr/>
          <a:lstStyle/>
          <a:p>
            <a:pPr marL="0" indent="0">
              <a:buNone/>
            </a:pPr>
            <a:r>
              <a:rPr lang="en-US" sz="2000" dirty="0" smtClean="0"/>
              <a:t>Ex: </a:t>
            </a:r>
            <a:r>
              <a:rPr lang="en-US" sz="2000" dirty="0" err="1" smtClean="0"/>
              <a:t>UseCase</a:t>
            </a:r>
            <a:r>
              <a:rPr lang="en-US" sz="2000" dirty="0" smtClean="0"/>
              <a:t> </a:t>
            </a:r>
            <a:r>
              <a:rPr lang="en-US" sz="2000" dirty="0"/>
              <a:t>which has a </a:t>
            </a:r>
            <a:r>
              <a:rPr lang="en-US" sz="2000" dirty="0" err="1"/>
              <a:t>StateMachine</a:t>
            </a:r>
            <a:r>
              <a:rPr lang="en-US" sz="2000" dirty="0"/>
              <a:t> as one of its </a:t>
            </a:r>
            <a:r>
              <a:rPr lang="en-US" sz="2000" dirty="0" err="1"/>
              <a:t>ownedBehaviors</a:t>
            </a:r>
            <a:r>
              <a:rPr lang="en-US" sz="2000" dirty="0"/>
              <a:t> </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057400"/>
            <a:ext cx="6353175" cy="2695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438400" y="258678"/>
            <a:ext cx="6545382" cy="461665"/>
          </a:xfrm>
          <a:prstGeom prst="rect">
            <a:avLst/>
          </a:prstGeom>
          <a:noFill/>
        </p:spPr>
        <p:txBody>
          <a:bodyPr wrap="none" rtlCol="0">
            <a:spAutoFit/>
          </a:bodyPr>
          <a:lstStyle>
            <a:defPPr>
              <a:defRPr lang="en-US"/>
            </a:defPPr>
            <a:lvl1pPr>
              <a:defRPr sz="2400">
                <a:latin typeface="+mj-lt"/>
              </a:defRPr>
            </a:lvl1pPr>
          </a:lstStyle>
          <a:p>
            <a:r>
              <a:rPr lang="en-US" dirty="0"/>
              <a:t>Association of </a:t>
            </a:r>
            <a:r>
              <a:rPr lang="en-US" dirty="0" err="1"/>
              <a:t>UseCase</a:t>
            </a:r>
            <a:r>
              <a:rPr lang="en-US" dirty="0"/>
              <a:t> with State Machine</a:t>
            </a: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9573" y="5623767"/>
            <a:ext cx="515611" cy="508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bwMode="auto">
          <a:xfrm>
            <a:off x="8321976" y="5507738"/>
            <a:ext cx="822023" cy="761767"/>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imes New Roman" pitchFamily="18" charset="0"/>
            </a:endParaRPr>
          </a:p>
        </p:txBody>
      </p:sp>
      <p:cxnSp>
        <p:nvCxnSpPr>
          <p:cNvPr id="7" name="Straight Connector 6"/>
          <p:cNvCxnSpPr>
            <a:stCxn id="6" idx="7"/>
            <a:endCxn id="6" idx="3"/>
          </p:cNvCxnSpPr>
          <p:nvPr/>
        </p:nvCxnSpPr>
        <p:spPr bwMode="auto">
          <a:xfrm flipH="1">
            <a:off x="8442358" y="5619296"/>
            <a:ext cx="581259" cy="538651"/>
          </a:xfrm>
          <a:prstGeom prst="line">
            <a:avLst/>
          </a:prstGeom>
          <a:solidFill>
            <a:schemeClr val="accent1"/>
          </a:solidFill>
          <a:ln w="2540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314016054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21848" y="990600"/>
            <a:ext cx="8364952" cy="4876800"/>
          </a:xfrm>
          <a:prstGeom prst="rect">
            <a:avLst/>
          </a:prstGeom>
        </p:spPr>
      </p:pic>
      <p:sp>
        <p:nvSpPr>
          <p:cNvPr id="4" name="Content Placeholder 1"/>
          <p:cNvSpPr txBox="1">
            <a:spLocks/>
          </p:cNvSpPr>
          <p:nvPr/>
        </p:nvSpPr>
        <p:spPr>
          <a:xfrm>
            <a:off x="2866791" y="228600"/>
            <a:ext cx="5715000" cy="609600"/>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FontTx/>
              <a:buNone/>
            </a:pPr>
            <a:r>
              <a:rPr lang="en-US" b="0" kern="0" dirty="0" smtClean="0"/>
              <a:t>Actor Generalization</a:t>
            </a:r>
            <a:endParaRPr lang="en-US" b="0" kern="0" dirty="0"/>
          </a:p>
        </p:txBody>
      </p:sp>
    </p:spTree>
    <p:extLst>
      <p:ext uri="{BB962C8B-B14F-4D97-AF65-F5344CB8AC3E}">
        <p14:creationId xmlns:p14="http://schemas.microsoft.com/office/powerpoint/2010/main" val="8649610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515027" y="1981200"/>
            <a:ext cx="5171773" cy="2181225"/>
          </a:xfrm>
          <a:prstGeom prst="rect">
            <a:avLst/>
          </a:prstGeom>
        </p:spPr>
      </p:pic>
      <p:pic>
        <p:nvPicPr>
          <p:cNvPr id="4" name="Picture 3"/>
          <p:cNvPicPr>
            <a:picLocks noChangeAspect="1"/>
          </p:cNvPicPr>
          <p:nvPr/>
        </p:nvPicPr>
        <p:blipFill>
          <a:blip r:embed="rId3"/>
          <a:stretch>
            <a:fillRect/>
          </a:stretch>
        </p:blipFill>
        <p:spPr>
          <a:xfrm>
            <a:off x="228600" y="2076449"/>
            <a:ext cx="3003757" cy="1990725"/>
          </a:xfrm>
          <a:prstGeom prst="rect">
            <a:avLst/>
          </a:prstGeom>
        </p:spPr>
      </p:pic>
      <p:sp>
        <p:nvSpPr>
          <p:cNvPr id="5" name="Content Placeholder 1"/>
          <p:cNvSpPr txBox="1">
            <a:spLocks/>
          </p:cNvSpPr>
          <p:nvPr/>
        </p:nvSpPr>
        <p:spPr>
          <a:xfrm>
            <a:off x="2866791" y="228600"/>
            <a:ext cx="5715000" cy="609600"/>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FontTx/>
              <a:buNone/>
            </a:pPr>
            <a:r>
              <a:rPr lang="en-US" b="0" kern="0" dirty="0" smtClean="0"/>
              <a:t>Use Case Generalization</a:t>
            </a:r>
            <a:endParaRPr lang="en-US" b="0" kern="0" dirty="0"/>
          </a:p>
        </p:txBody>
      </p:sp>
    </p:spTree>
    <p:extLst>
      <p:ext uri="{BB962C8B-B14F-4D97-AF65-F5344CB8AC3E}">
        <p14:creationId xmlns:p14="http://schemas.microsoft.com/office/powerpoint/2010/main" val="33597890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914400"/>
            <a:ext cx="8229600" cy="5211763"/>
          </a:xfrm>
        </p:spPr>
        <p:txBody>
          <a:bodyPr/>
          <a:lstStyle/>
          <a:p>
            <a:r>
              <a:rPr lang="en-US" dirty="0" smtClean="0"/>
              <a:t>Reference:</a:t>
            </a:r>
          </a:p>
          <a:p>
            <a:pPr lvl="1"/>
            <a:r>
              <a:rPr lang="en-US" dirty="0" smtClean="0"/>
              <a:t>Chapter 18 of the UML 2.5 </a:t>
            </a:r>
            <a:r>
              <a:rPr lang="en-US" dirty="0" smtClean="0"/>
              <a:t>Specification</a:t>
            </a:r>
          </a:p>
          <a:p>
            <a:pPr lvl="1"/>
            <a:r>
              <a:rPr lang="en-US" dirty="0" smtClean="0"/>
              <a:t>Writing Effective Use Cases : Alistair Cockburn</a:t>
            </a:r>
            <a:endParaRPr lang="en-US"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9573" y="5623767"/>
            <a:ext cx="515611" cy="508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bwMode="auto">
          <a:xfrm>
            <a:off x="8321976" y="5507738"/>
            <a:ext cx="822023" cy="761767"/>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imes New Roman" pitchFamily="18" charset="0"/>
            </a:endParaRPr>
          </a:p>
        </p:txBody>
      </p:sp>
      <p:cxnSp>
        <p:nvCxnSpPr>
          <p:cNvPr id="5" name="Straight Connector 4"/>
          <p:cNvCxnSpPr>
            <a:stCxn id="4" idx="7"/>
            <a:endCxn id="4" idx="3"/>
          </p:cNvCxnSpPr>
          <p:nvPr/>
        </p:nvCxnSpPr>
        <p:spPr bwMode="auto">
          <a:xfrm flipH="1">
            <a:off x="8442358" y="5619296"/>
            <a:ext cx="581259" cy="538651"/>
          </a:xfrm>
          <a:prstGeom prst="line">
            <a:avLst/>
          </a:prstGeom>
          <a:solidFill>
            <a:schemeClr val="accent1"/>
          </a:solidFill>
          <a:ln w="2540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21403634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1905000" y="2133600"/>
            <a:ext cx="8229600" cy="1371600"/>
          </a:xfrm>
        </p:spPr>
        <p:txBody>
          <a:bodyPr/>
          <a:lstStyle/>
          <a:p>
            <a:pPr marL="0" indent="0">
              <a:buNone/>
            </a:pPr>
            <a:r>
              <a:rPr lang="en-US" dirty="0" smtClean="0"/>
              <a:t>                      Guidelines for </a:t>
            </a:r>
            <a:r>
              <a:rPr lang="en-US" dirty="0" err="1" smtClean="0"/>
              <a:t>Usecases</a:t>
            </a:r>
            <a:endParaRPr lang="en-US" dirty="0"/>
          </a:p>
          <a:p>
            <a:pPr marL="0" indent="0">
              <a:buNone/>
            </a:pPr>
            <a:r>
              <a:rPr lang="en-US" dirty="0" smtClean="0"/>
              <a:t>[Not included in OCUP Exam syllabus]</a:t>
            </a:r>
            <a:endParaRPr lang="en-US" dirty="0"/>
          </a:p>
        </p:txBody>
      </p:sp>
    </p:spTree>
    <p:extLst>
      <p:ext uri="{BB962C8B-B14F-4D97-AF65-F5344CB8AC3E}">
        <p14:creationId xmlns:p14="http://schemas.microsoft.com/office/powerpoint/2010/main" val="819865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180109" y="990600"/>
            <a:ext cx="8991600" cy="5135563"/>
          </a:xfrm>
        </p:spPr>
        <p:txBody>
          <a:bodyPr/>
          <a:lstStyle/>
          <a:p>
            <a:r>
              <a:rPr lang="en-US" dirty="0" smtClean="0"/>
              <a:t>Use Cases : Cornerstone for top-down design</a:t>
            </a:r>
          </a:p>
          <a:p>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905000"/>
            <a:ext cx="5410200" cy="38789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9573" y="5623767"/>
            <a:ext cx="515611" cy="508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val 4"/>
          <p:cNvSpPr/>
          <p:nvPr/>
        </p:nvSpPr>
        <p:spPr bwMode="auto">
          <a:xfrm>
            <a:off x="8321976" y="5507738"/>
            <a:ext cx="822023" cy="761767"/>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imes New Roman" pitchFamily="18" charset="0"/>
            </a:endParaRPr>
          </a:p>
        </p:txBody>
      </p:sp>
      <p:cxnSp>
        <p:nvCxnSpPr>
          <p:cNvPr id="6" name="Straight Connector 5"/>
          <p:cNvCxnSpPr>
            <a:stCxn id="5" idx="7"/>
            <a:endCxn id="5" idx="3"/>
          </p:cNvCxnSpPr>
          <p:nvPr/>
        </p:nvCxnSpPr>
        <p:spPr bwMode="auto">
          <a:xfrm flipH="1">
            <a:off x="8442358" y="5619296"/>
            <a:ext cx="581259" cy="538651"/>
          </a:xfrm>
          <a:prstGeom prst="line">
            <a:avLst/>
          </a:prstGeom>
          <a:solidFill>
            <a:schemeClr val="accent1"/>
          </a:solidFill>
          <a:ln w="2540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97800423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581167" y="1143000"/>
            <a:ext cx="8229600" cy="5059363"/>
          </a:xfrm>
        </p:spPr>
        <p:txBody>
          <a:bodyPr/>
          <a:lstStyle/>
          <a:p>
            <a:pPr>
              <a:buFont typeface="Wingdings" panose="05000000000000000000" pitchFamily="2" charset="2"/>
              <a:buChar char="ü"/>
            </a:pPr>
            <a:r>
              <a:rPr lang="en-US" sz="1600" b="1" dirty="0" err="1" smtClean="0"/>
              <a:t>UseCase</a:t>
            </a:r>
            <a:r>
              <a:rPr lang="en-US" sz="1600" b="1" dirty="0"/>
              <a:t> </a:t>
            </a:r>
            <a:r>
              <a:rPr lang="en-US" sz="1600" b="1" dirty="0" smtClean="0"/>
              <a:t>as a ‘Contract’</a:t>
            </a:r>
          </a:p>
          <a:p>
            <a:pPr>
              <a:buFont typeface="Wingdings" panose="05000000000000000000" pitchFamily="2" charset="2"/>
              <a:buChar char="ü"/>
            </a:pPr>
            <a:r>
              <a:rPr lang="en-US" sz="1600" b="1" dirty="0" err="1" smtClean="0"/>
              <a:t>UseCase</a:t>
            </a:r>
            <a:r>
              <a:rPr lang="en-US" sz="1600" b="1" dirty="0" smtClean="0"/>
              <a:t> </a:t>
            </a:r>
            <a:r>
              <a:rPr lang="en-US" sz="1600" b="1" dirty="0" smtClean="0"/>
              <a:t>Extraction : Actor-to-</a:t>
            </a:r>
            <a:r>
              <a:rPr lang="en-US" sz="1600" b="1" dirty="0" err="1" smtClean="0"/>
              <a:t>UseCase</a:t>
            </a:r>
            <a:r>
              <a:rPr lang="en-US" sz="1600" b="1" dirty="0" smtClean="0"/>
              <a:t>, </a:t>
            </a:r>
            <a:r>
              <a:rPr lang="en-US" sz="1600" b="1" dirty="0" err="1" smtClean="0"/>
              <a:t>Usecase</a:t>
            </a:r>
            <a:r>
              <a:rPr lang="en-US" sz="1600" b="1" dirty="0" smtClean="0"/>
              <a:t>-to-Actor</a:t>
            </a:r>
            <a:endParaRPr lang="en-US" sz="1600" b="1" dirty="0" smtClean="0"/>
          </a:p>
          <a:p>
            <a:pPr>
              <a:buFont typeface="Wingdings" panose="05000000000000000000" pitchFamily="2" charset="2"/>
              <a:buChar char="ü"/>
            </a:pPr>
            <a:r>
              <a:rPr lang="en-US" sz="1600" b="1" dirty="0" smtClean="0"/>
              <a:t>Hub &amp; Spoke </a:t>
            </a:r>
            <a:r>
              <a:rPr lang="en-US" sz="1600" b="1" dirty="0" smtClean="0"/>
              <a:t>Model : All Requirements under </a:t>
            </a:r>
            <a:r>
              <a:rPr lang="en-US" sz="1600" b="1" dirty="0" err="1" smtClean="0"/>
              <a:t>Usecase</a:t>
            </a:r>
            <a:r>
              <a:rPr lang="en-US" sz="1600" b="1" dirty="0" smtClean="0"/>
              <a:t> umbrella</a:t>
            </a:r>
            <a:endParaRPr lang="en-US" sz="1600" b="1" dirty="0" smtClean="0"/>
          </a:p>
          <a:p>
            <a:pPr>
              <a:buFont typeface="Wingdings" panose="05000000000000000000" pitchFamily="2" charset="2"/>
              <a:buChar char="ü"/>
            </a:pPr>
            <a:r>
              <a:rPr lang="en-US" sz="1600" b="1" dirty="0" smtClean="0"/>
              <a:t>Avoid Functional Decomposition</a:t>
            </a:r>
          </a:p>
          <a:p>
            <a:pPr>
              <a:buFont typeface="Wingdings" panose="05000000000000000000" pitchFamily="2" charset="2"/>
              <a:buChar char="ü"/>
            </a:pPr>
            <a:r>
              <a:rPr lang="en-US" sz="1600" b="1" dirty="0" smtClean="0"/>
              <a:t>Sequences </a:t>
            </a:r>
            <a:r>
              <a:rPr lang="en-US" sz="1600" b="1" dirty="0" smtClean="0"/>
              <a:t>V/s </a:t>
            </a:r>
            <a:r>
              <a:rPr lang="en-US" sz="1600" b="1" dirty="0" err="1" smtClean="0"/>
              <a:t>UseCases</a:t>
            </a:r>
            <a:r>
              <a:rPr lang="en-US" sz="1600" b="1" dirty="0"/>
              <a:t> [Intent </a:t>
            </a:r>
            <a:r>
              <a:rPr lang="en-US" sz="1600" b="1" dirty="0" smtClean="0"/>
              <a:t>Focus] :</a:t>
            </a:r>
            <a:r>
              <a:rPr lang="en-US" sz="1600" b="1" dirty="0"/>
              <a:t>Focus on intent and not actors’ movement / interaction </a:t>
            </a:r>
            <a:r>
              <a:rPr lang="en-US" sz="1600" b="1" dirty="0" smtClean="0"/>
              <a:t>steps</a:t>
            </a:r>
            <a:endParaRPr lang="en-US" sz="1600" b="1" dirty="0" smtClean="0"/>
          </a:p>
          <a:p>
            <a:pPr>
              <a:buFont typeface="Wingdings" panose="05000000000000000000" pitchFamily="2" charset="2"/>
              <a:buChar char="ü"/>
            </a:pPr>
            <a:r>
              <a:rPr lang="en-US" sz="1600" b="1" dirty="0" smtClean="0"/>
              <a:t>Goal Hierarchy : Shifting </a:t>
            </a:r>
            <a:r>
              <a:rPr lang="en-US" sz="1600" b="1" dirty="0" smtClean="0"/>
              <a:t>User Goal Levels</a:t>
            </a:r>
          </a:p>
          <a:p>
            <a:pPr>
              <a:buFont typeface="Wingdings" panose="05000000000000000000" pitchFamily="2" charset="2"/>
              <a:buChar char="ü"/>
            </a:pPr>
            <a:r>
              <a:rPr lang="en-US" sz="1600" b="1" dirty="0" smtClean="0"/>
              <a:t>Use Case ‘Folding’ / UI overload</a:t>
            </a:r>
          </a:p>
          <a:p>
            <a:pPr>
              <a:buFont typeface="Wingdings" panose="05000000000000000000" pitchFamily="2" charset="2"/>
              <a:buChar char="ü"/>
            </a:pPr>
            <a:r>
              <a:rPr lang="en-US" sz="1600" b="1" dirty="0" smtClean="0"/>
              <a:t>Use Case Design Strategy (Breadth-First)</a:t>
            </a:r>
          </a:p>
          <a:p>
            <a:pPr>
              <a:buFont typeface="Wingdings" panose="05000000000000000000" pitchFamily="2" charset="2"/>
              <a:buChar char="ü"/>
            </a:pPr>
            <a:r>
              <a:rPr lang="en-US" sz="1600" b="1" dirty="0" smtClean="0"/>
              <a:t>Use Case </a:t>
            </a:r>
            <a:r>
              <a:rPr lang="en-US" sz="1600" b="1" dirty="0" smtClean="0"/>
              <a:t>Refinement : Refactoring </a:t>
            </a:r>
            <a:r>
              <a:rPr lang="en-US" sz="1600" b="1" dirty="0" err="1" smtClean="0"/>
              <a:t>usecase</a:t>
            </a:r>
            <a:r>
              <a:rPr lang="en-US" sz="1600" b="1" dirty="0" err="1" smtClean="0"/>
              <a:t>s</a:t>
            </a:r>
            <a:r>
              <a:rPr lang="en-US" sz="1600" b="1" dirty="0" smtClean="0"/>
              <a:t> </a:t>
            </a:r>
            <a:endParaRPr lang="en-US" sz="1600" b="1" dirty="0" smtClean="0"/>
          </a:p>
          <a:p>
            <a:pPr>
              <a:buFont typeface="Wingdings" panose="05000000000000000000" pitchFamily="2" charset="2"/>
              <a:buChar char="ü"/>
            </a:pPr>
            <a:r>
              <a:rPr lang="en-US" sz="1600" b="1" dirty="0" smtClean="0"/>
              <a:t>Complex Hierarchy </a:t>
            </a:r>
            <a:r>
              <a:rPr lang="en-US" sz="1600" b="1" dirty="0" smtClean="0"/>
              <a:t>: Avoid deep include/extend hierarchy</a:t>
            </a:r>
            <a:endParaRPr lang="en-US" sz="1600" b="1" dirty="0" smtClean="0"/>
          </a:p>
          <a:p>
            <a:pPr>
              <a:buFont typeface="Wingdings" panose="05000000000000000000" pitchFamily="2" charset="2"/>
              <a:buChar char="ü"/>
            </a:pPr>
            <a:r>
              <a:rPr lang="en-US" sz="1600" b="1" dirty="0"/>
              <a:t>Use Case </a:t>
            </a:r>
            <a:r>
              <a:rPr lang="en-US" sz="1600" b="1" dirty="0" smtClean="0"/>
              <a:t>Specification : Template</a:t>
            </a:r>
            <a:endParaRPr lang="en-US" sz="1600" b="1" dirty="0" smtClean="0"/>
          </a:p>
          <a:p>
            <a:pPr>
              <a:buFont typeface="Wingdings" panose="05000000000000000000" pitchFamily="2" charset="2"/>
              <a:buChar char="ü"/>
            </a:pPr>
            <a:r>
              <a:rPr lang="en-US" sz="1600" b="1" dirty="0"/>
              <a:t>Traceability of </a:t>
            </a:r>
            <a:r>
              <a:rPr lang="en-US" sz="1600" b="1" dirty="0" smtClean="0"/>
              <a:t>Requirements : Table</a:t>
            </a:r>
            <a:endParaRPr lang="en-US" sz="1600" b="1" dirty="0"/>
          </a:p>
          <a:p>
            <a:pPr>
              <a:buFont typeface="Wingdings" panose="05000000000000000000" pitchFamily="2" charset="2"/>
              <a:buChar char="ü"/>
            </a:pPr>
            <a:r>
              <a:rPr lang="en-US" sz="1600" b="1" dirty="0" smtClean="0"/>
              <a:t>Use-case </a:t>
            </a:r>
            <a:r>
              <a:rPr lang="en-US" sz="1600" b="1" dirty="0" smtClean="0"/>
              <a:t>Completeness : Criteria for completion</a:t>
            </a:r>
            <a:endParaRPr lang="en-US" sz="1600" b="1" dirty="0" smtClean="0"/>
          </a:p>
          <a:p>
            <a:pPr>
              <a:buFont typeface="Wingdings" panose="05000000000000000000" pitchFamily="2" charset="2"/>
              <a:buChar char="ü"/>
            </a:pPr>
            <a:endParaRPr lang="en-US" sz="1600" b="1" dirty="0"/>
          </a:p>
          <a:p>
            <a:pPr>
              <a:buFont typeface="Wingdings" panose="05000000000000000000" pitchFamily="2" charset="2"/>
              <a:buChar char="ü"/>
            </a:pPr>
            <a:endParaRPr lang="en-US" sz="1600" b="1" dirty="0"/>
          </a:p>
          <a:p>
            <a:pPr>
              <a:buFont typeface="Wingdings" panose="05000000000000000000" pitchFamily="2" charset="2"/>
              <a:buChar char="ü"/>
            </a:pPr>
            <a:endParaRPr lang="en-US" sz="1600" b="1" dirty="0" smtClean="0"/>
          </a:p>
          <a:p>
            <a:pPr>
              <a:buFont typeface="Wingdings" panose="05000000000000000000" pitchFamily="2" charset="2"/>
              <a:buChar char="ü"/>
            </a:pPr>
            <a:endParaRPr lang="en-US" sz="1600" b="1" dirty="0"/>
          </a:p>
        </p:txBody>
      </p:sp>
      <p:sp>
        <p:nvSpPr>
          <p:cNvPr id="3" name="Content Placeholder 1"/>
          <p:cNvSpPr txBox="1">
            <a:spLocks/>
          </p:cNvSpPr>
          <p:nvPr/>
        </p:nvSpPr>
        <p:spPr>
          <a:xfrm>
            <a:off x="3048000" y="76200"/>
            <a:ext cx="5257800" cy="762000"/>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FontTx/>
              <a:buNone/>
            </a:pPr>
            <a:r>
              <a:rPr lang="en-US" sz="2800" b="0" kern="0" dirty="0" smtClean="0"/>
              <a:t>Writing Effective </a:t>
            </a:r>
            <a:r>
              <a:rPr lang="en-US" sz="2800" b="0" kern="0" dirty="0" smtClean="0"/>
              <a:t>Use Cases</a:t>
            </a:r>
            <a:endParaRPr lang="en-US" sz="2800" b="0" kern="0" dirty="0"/>
          </a:p>
        </p:txBody>
      </p:sp>
    </p:spTree>
    <p:extLst>
      <p:ext uri="{BB962C8B-B14F-4D97-AF65-F5344CB8AC3E}">
        <p14:creationId xmlns:p14="http://schemas.microsoft.com/office/powerpoint/2010/main" val="25342789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3124200" y="228600"/>
            <a:ext cx="4953000" cy="609600"/>
          </a:xfrm>
        </p:spPr>
        <p:txBody>
          <a:bodyPr/>
          <a:lstStyle/>
          <a:p>
            <a:pPr marL="0" indent="0">
              <a:buNone/>
            </a:pPr>
            <a:r>
              <a:rPr lang="en-US" dirty="0" smtClean="0"/>
              <a:t>Use Case Specification</a:t>
            </a:r>
            <a:endParaRPr lang="en-US" dirty="0"/>
          </a:p>
        </p:txBody>
      </p:sp>
      <p:pic>
        <p:nvPicPr>
          <p:cNvPr id="3" name="Picture 2"/>
          <p:cNvPicPr>
            <a:picLocks noChangeAspect="1"/>
          </p:cNvPicPr>
          <p:nvPr/>
        </p:nvPicPr>
        <p:blipFill>
          <a:blip r:embed="rId2"/>
          <a:stretch>
            <a:fillRect/>
          </a:stretch>
        </p:blipFill>
        <p:spPr>
          <a:xfrm>
            <a:off x="2590800" y="1600200"/>
            <a:ext cx="5843656" cy="3912807"/>
          </a:xfrm>
          <a:prstGeom prst="rect">
            <a:avLst/>
          </a:prstGeom>
        </p:spPr>
      </p:pic>
    </p:spTree>
    <p:extLst>
      <p:ext uri="{BB962C8B-B14F-4D97-AF65-F5344CB8AC3E}">
        <p14:creationId xmlns:p14="http://schemas.microsoft.com/office/powerpoint/2010/main" val="424299135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66800" y="1981200"/>
            <a:ext cx="7514991" cy="2938462"/>
          </a:xfrm>
          <a:prstGeom prst="rect">
            <a:avLst/>
          </a:prstGeom>
        </p:spPr>
      </p:pic>
      <p:sp>
        <p:nvSpPr>
          <p:cNvPr id="4" name="Content Placeholder 1"/>
          <p:cNvSpPr>
            <a:spLocks noGrp="1"/>
          </p:cNvSpPr>
          <p:nvPr>
            <p:ph/>
          </p:nvPr>
        </p:nvSpPr>
        <p:spPr>
          <a:xfrm>
            <a:off x="2866791" y="228600"/>
            <a:ext cx="5715000" cy="609600"/>
          </a:xfrm>
        </p:spPr>
        <p:txBody>
          <a:bodyPr/>
          <a:lstStyle/>
          <a:p>
            <a:pPr marL="0" indent="0">
              <a:buNone/>
            </a:pPr>
            <a:r>
              <a:rPr lang="en-US" dirty="0" smtClean="0"/>
              <a:t>Traceability of Requirements</a:t>
            </a:r>
            <a:endParaRPr lang="en-US" dirty="0"/>
          </a:p>
        </p:txBody>
      </p:sp>
    </p:spTree>
    <p:extLst>
      <p:ext uri="{BB962C8B-B14F-4D97-AF65-F5344CB8AC3E}">
        <p14:creationId xmlns:p14="http://schemas.microsoft.com/office/powerpoint/2010/main" val="393254587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1219200"/>
            <a:ext cx="8229600" cy="4906963"/>
          </a:xfrm>
        </p:spPr>
        <p:txBody>
          <a:bodyPr/>
          <a:lstStyle/>
          <a:p>
            <a:r>
              <a:rPr lang="en-US" dirty="0" smtClean="0"/>
              <a:t>Annexure</a:t>
            </a:r>
            <a:endParaRPr lang="en-US" dirty="0"/>
          </a:p>
        </p:txBody>
      </p:sp>
    </p:spTree>
    <p:extLst>
      <p:ext uri="{BB962C8B-B14F-4D97-AF65-F5344CB8AC3E}">
        <p14:creationId xmlns:p14="http://schemas.microsoft.com/office/powerpoint/2010/main" val="38978256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1219200" y="304800"/>
            <a:ext cx="8229600" cy="5851525"/>
          </a:xfrm>
        </p:spPr>
        <p:txBody>
          <a:bodyPr/>
          <a:lstStyle/>
          <a:p>
            <a:pPr marL="0" indent="0" algn="ctr">
              <a:buNone/>
            </a:pPr>
            <a:r>
              <a:rPr lang="en-US" sz="2400" dirty="0"/>
              <a:t>Hub and Spoke Model of Requirements</a:t>
            </a:r>
          </a:p>
          <a:p>
            <a:pPr algn="ctr"/>
            <a:endParaRPr lang="en-US" sz="2400" dirty="0"/>
          </a:p>
        </p:txBody>
      </p:sp>
      <p:pic>
        <p:nvPicPr>
          <p:cNvPr id="3" name="Picture 2"/>
          <p:cNvPicPr>
            <a:picLocks noChangeAspect="1"/>
          </p:cNvPicPr>
          <p:nvPr/>
        </p:nvPicPr>
        <p:blipFill>
          <a:blip r:embed="rId2"/>
          <a:stretch>
            <a:fillRect/>
          </a:stretch>
        </p:blipFill>
        <p:spPr>
          <a:xfrm>
            <a:off x="2971800" y="1828800"/>
            <a:ext cx="4371975" cy="3990975"/>
          </a:xfrm>
          <a:prstGeom prst="rect">
            <a:avLst/>
          </a:prstGeom>
        </p:spPr>
      </p:pic>
    </p:spTree>
    <p:extLst>
      <p:ext uri="{BB962C8B-B14F-4D97-AF65-F5344CB8AC3E}">
        <p14:creationId xmlns:p14="http://schemas.microsoft.com/office/powerpoint/2010/main" val="427094140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905000" y="1371600"/>
            <a:ext cx="5686425" cy="4725110"/>
          </a:xfrm>
          <a:prstGeom prst="rect">
            <a:avLst/>
          </a:prstGeom>
        </p:spPr>
      </p:pic>
      <p:sp>
        <p:nvSpPr>
          <p:cNvPr id="4" name="Content Placeholder 1"/>
          <p:cNvSpPr txBox="1">
            <a:spLocks/>
          </p:cNvSpPr>
          <p:nvPr/>
        </p:nvSpPr>
        <p:spPr>
          <a:xfrm>
            <a:off x="2866791" y="228600"/>
            <a:ext cx="5715000" cy="609600"/>
          </a:xfrm>
          <a:prstGeom prst="rect">
            <a:avLst/>
          </a:prstGeom>
        </p:spPr>
        <p:txBody>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FontTx/>
              <a:buNone/>
            </a:pPr>
            <a:r>
              <a:rPr lang="en-US" b="0" kern="0" dirty="0" smtClean="0"/>
              <a:t>Breadth First Design</a:t>
            </a:r>
            <a:endParaRPr lang="en-US" b="0" kern="0" dirty="0"/>
          </a:p>
        </p:txBody>
      </p:sp>
      <p:sp>
        <p:nvSpPr>
          <p:cNvPr id="5" name="Down Arrow 4"/>
          <p:cNvSpPr/>
          <p:nvPr/>
        </p:nvSpPr>
        <p:spPr bwMode="auto">
          <a:xfrm>
            <a:off x="3581400" y="3276600"/>
            <a:ext cx="304800" cy="114300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72932748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3505200" y="304800"/>
            <a:ext cx="2953694" cy="1200329"/>
          </a:xfrm>
          <a:noFill/>
        </p:spPr>
        <p:txBody>
          <a:bodyPr wrap="none" rtlCol="0">
            <a:spAutoFit/>
          </a:bodyPr>
          <a:lstStyle/>
          <a:p>
            <a:pPr marL="0" indent="0">
              <a:spcBef>
                <a:spcPct val="0"/>
              </a:spcBef>
              <a:buNone/>
            </a:pPr>
            <a:r>
              <a:rPr lang="en-US" sz="2400" b="1" kern="1200" dirty="0">
                <a:latin typeface="+mj-lt"/>
              </a:rPr>
              <a:t>‘Folding’ </a:t>
            </a:r>
            <a:r>
              <a:rPr lang="en-US" sz="2400" b="1" kern="1200" dirty="0" err="1">
                <a:latin typeface="+mj-lt"/>
              </a:rPr>
              <a:t>Usecases</a:t>
            </a:r>
            <a:endParaRPr lang="en-US" sz="2400" b="1" kern="1200" dirty="0">
              <a:latin typeface="+mj-lt"/>
            </a:endParaRPr>
          </a:p>
          <a:p>
            <a:pPr>
              <a:spcBef>
                <a:spcPct val="0"/>
              </a:spcBef>
            </a:pPr>
            <a:endParaRPr lang="en-US" sz="2400" b="1" kern="1200" dirty="0">
              <a:latin typeface="+mj-lt"/>
            </a:endParaRPr>
          </a:p>
          <a:p>
            <a:pPr>
              <a:spcBef>
                <a:spcPct val="0"/>
              </a:spcBef>
            </a:pPr>
            <a:endParaRPr lang="en-US" sz="2400" b="1" kern="1200" dirty="0">
              <a:latin typeface="+mj-lt"/>
            </a:endParaRPr>
          </a:p>
        </p:txBody>
      </p:sp>
      <p:pic>
        <p:nvPicPr>
          <p:cNvPr id="3" name="Content Placeholder 2"/>
          <p:cNvPicPr>
            <a:picLocks noChangeAspect="1"/>
          </p:cNvPicPr>
          <p:nvPr/>
        </p:nvPicPr>
        <p:blipFill>
          <a:blip r:embed="rId2"/>
          <a:stretch>
            <a:fillRect/>
          </a:stretch>
        </p:blipFill>
        <p:spPr>
          <a:xfrm>
            <a:off x="1371600" y="2514600"/>
            <a:ext cx="6629400" cy="2924175"/>
          </a:xfrm>
          <a:prstGeom prst="rect">
            <a:avLst/>
          </a:prstGeom>
        </p:spPr>
      </p:pic>
    </p:spTree>
    <p:extLst>
      <p:ext uri="{BB962C8B-B14F-4D97-AF65-F5344CB8AC3E}">
        <p14:creationId xmlns:p14="http://schemas.microsoft.com/office/powerpoint/2010/main" val="252326685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2259842" y="152400"/>
            <a:ext cx="6858000" cy="830997"/>
          </a:xfrm>
          <a:noFill/>
        </p:spPr>
        <p:txBody>
          <a:bodyPr wrap="square" rtlCol="0">
            <a:spAutoFit/>
          </a:bodyPr>
          <a:lstStyle/>
          <a:p>
            <a:pPr marL="0" indent="0">
              <a:spcBef>
                <a:spcPct val="0"/>
              </a:spcBef>
              <a:buNone/>
            </a:pPr>
            <a:r>
              <a:rPr lang="en-US" sz="2400" b="1" kern="1200" dirty="0" smtClean="0">
                <a:latin typeface="+mj-lt"/>
              </a:rPr>
              <a:t>Summary </a:t>
            </a:r>
            <a:r>
              <a:rPr lang="en-US" sz="2400" b="1" kern="1200" dirty="0">
                <a:latin typeface="+mj-lt"/>
              </a:rPr>
              <a:t>Goals, User </a:t>
            </a:r>
            <a:r>
              <a:rPr lang="en-US" sz="2400" b="1" kern="1200" dirty="0" smtClean="0">
                <a:latin typeface="+mj-lt"/>
              </a:rPr>
              <a:t>Goals &amp; </a:t>
            </a:r>
            <a:r>
              <a:rPr lang="en-US" sz="2400" b="1" kern="1200" dirty="0" err="1">
                <a:latin typeface="+mj-lt"/>
              </a:rPr>
              <a:t>SubFunctions</a:t>
            </a:r>
            <a:endParaRPr lang="en-US" sz="2400" b="1" kern="1200" dirty="0">
              <a:latin typeface="+mj-lt"/>
            </a:endParaRPr>
          </a:p>
          <a:p>
            <a:pPr>
              <a:spcBef>
                <a:spcPct val="0"/>
              </a:spcBef>
            </a:pPr>
            <a:endParaRPr lang="en-US" sz="2400" b="1" kern="1200" dirty="0">
              <a:latin typeface="+mj-lt"/>
            </a:endParaRPr>
          </a:p>
        </p:txBody>
      </p:sp>
      <p:pic>
        <p:nvPicPr>
          <p:cNvPr id="3" name="Picture 2"/>
          <p:cNvPicPr>
            <a:picLocks noChangeAspect="1"/>
          </p:cNvPicPr>
          <p:nvPr/>
        </p:nvPicPr>
        <p:blipFill>
          <a:blip r:embed="rId2"/>
          <a:stretch>
            <a:fillRect/>
          </a:stretch>
        </p:blipFill>
        <p:spPr>
          <a:xfrm>
            <a:off x="1143000" y="1905000"/>
            <a:ext cx="7281862" cy="3702204"/>
          </a:xfrm>
          <a:prstGeom prst="rect">
            <a:avLst/>
          </a:prstGeom>
        </p:spPr>
      </p:pic>
    </p:spTree>
    <p:extLst>
      <p:ext uri="{BB962C8B-B14F-4D97-AF65-F5344CB8AC3E}">
        <p14:creationId xmlns:p14="http://schemas.microsoft.com/office/powerpoint/2010/main" val="88745873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057400" y="1447800"/>
            <a:ext cx="5051444" cy="3910012"/>
          </a:xfrm>
          <a:prstGeom prst="rect">
            <a:avLst/>
          </a:prstGeom>
        </p:spPr>
      </p:pic>
      <p:sp>
        <p:nvSpPr>
          <p:cNvPr id="5" name="Rectangle 4"/>
          <p:cNvSpPr/>
          <p:nvPr/>
        </p:nvSpPr>
        <p:spPr>
          <a:xfrm>
            <a:off x="2590800" y="152400"/>
            <a:ext cx="5057603" cy="461665"/>
          </a:xfrm>
          <a:prstGeom prst="rect">
            <a:avLst/>
          </a:prstGeom>
          <a:noFill/>
        </p:spPr>
        <p:txBody>
          <a:bodyPr wrap="none" rtlCol="0">
            <a:spAutoFit/>
          </a:bodyPr>
          <a:lstStyle/>
          <a:p>
            <a:r>
              <a:rPr lang="en-US" sz="2400" dirty="0" smtClean="0">
                <a:latin typeface="+mj-lt"/>
              </a:rPr>
              <a:t>Avoid Functional </a:t>
            </a:r>
            <a:r>
              <a:rPr lang="en-US" sz="2400" dirty="0">
                <a:latin typeface="+mj-lt"/>
              </a:rPr>
              <a:t>Decomposition </a:t>
            </a:r>
          </a:p>
        </p:txBody>
      </p:sp>
    </p:spTree>
    <p:extLst>
      <p:ext uri="{BB962C8B-B14F-4D97-AF65-F5344CB8AC3E}">
        <p14:creationId xmlns:p14="http://schemas.microsoft.com/office/powerpoint/2010/main" val="229271855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914400"/>
            <a:ext cx="8229600" cy="5211763"/>
          </a:xfrm>
        </p:spPr>
        <p:txBody>
          <a:bodyPr/>
          <a:lstStyle/>
          <a:p>
            <a:r>
              <a:rPr lang="en-US" dirty="0" smtClean="0"/>
              <a:t>Reference:</a:t>
            </a:r>
          </a:p>
          <a:p>
            <a:pPr lvl="1"/>
            <a:r>
              <a:rPr lang="en-US" dirty="0" smtClean="0"/>
              <a:t>Writing Effective Use Cases : Alistair Cockburn</a:t>
            </a:r>
            <a:endParaRPr lang="en-US"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9573" y="5623767"/>
            <a:ext cx="515611" cy="508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bwMode="auto">
          <a:xfrm>
            <a:off x="8321976" y="5507738"/>
            <a:ext cx="822023" cy="761767"/>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imes New Roman" pitchFamily="18" charset="0"/>
            </a:endParaRPr>
          </a:p>
        </p:txBody>
      </p:sp>
      <p:cxnSp>
        <p:nvCxnSpPr>
          <p:cNvPr id="5" name="Straight Connector 4"/>
          <p:cNvCxnSpPr>
            <a:stCxn id="4" idx="7"/>
            <a:endCxn id="4" idx="3"/>
          </p:cNvCxnSpPr>
          <p:nvPr/>
        </p:nvCxnSpPr>
        <p:spPr bwMode="auto">
          <a:xfrm flipH="1">
            <a:off x="8442358" y="5619296"/>
            <a:ext cx="581259" cy="538651"/>
          </a:xfrm>
          <a:prstGeom prst="line">
            <a:avLst/>
          </a:prstGeom>
          <a:solidFill>
            <a:schemeClr val="accent1"/>
          </a:solidFill>
          <a:ln w="2540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3156638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990600"/>
            <a:ext cx="8229600" cy="5135563"/>
          </a:xfrm>
        </p:spPr>
        <p:txBody>
          <a:bodyPr/>
          <a:lstStyle/>
          <a:p>
            <a:r>
              <a:rPr lang="en-US" sz="2800" b="1" dirty="0" err="1" smtClean="0"/>
              <a:t>UseCases</a:t>
            </a:r>
            <a:r>
              <a:rPr lang="en-US" sz="2800" b="1" dirty="0" smtClean="0"/>
              <a:t>*</a:t>
            </a:r>
            <a:r>
              <a:rPr lang="en-US" sz="2800" dirty="0" smtClean="0"/>
              <a:t> </a:t>
            </a:r>
            <a:r>
              <a:rPr lang="en-US" sz="2800" dirty="0"/>
              <a:t>are a means to capture the requirements of systems </a:t>
            </a:r>
            <a:endParaRPr lang="en-US" sz="2800" dirty="0" smtClean="0"/>
          </a:p>
          <a:p>
            <a:pPr lvl="1"/>
            <a:r>
              <a:rPr lang="en-US" sz="2400" dirty="0"/>
              <a:t>what systems are supposed to </a:t>
            </a:r>
            <a:r>
              <a:rPr lang="en-US" sz="2400" dirty="0" smtClean="0"/>
              <a:t>do</a:t>
            </a:r>
            <a:endParaRPr lang="en-US" sz="2400" dirty="0"/>
          </a:p>
          <a:p>
            <a:endParaRPr lang="en-US" sz="2800" b="1" dirty="0" smtClean="0"/>
          </a:p>
          <a:p>
            <a:r>
              <a:rPr lang="en-US" sz="2800" b="1" dirty="0" smtClean="0"/>
              <a:t>Subject </a:t>
            </a:r>
            <a:r>
              <a:rPr lang="en-US" sz="2800" dirty="0"/>
              <a:t>represents a system </a:t>
            </a:r>
            <a:r>
              <a:rPr lang="en-US" sz="2800" dirty="0" smtClean="0"/>
              <a:t>under </a:t>
            </a:r>
            <a:r>
              <a:rPr lang="en-US" sz="2800" dirty="0"/>
              <a:t>consideration to which the </a:t>
            </a:r>
            <a:r>
              <a:rPr lang="en-US" sz="2800" dirty="0" err="1"/>
              <a:t>UseCase</a:t>
            </a:r>
            <a:r>
              <a:rPr lang="en-US" sz="2800" dirty="0"/>
              <a:t> </a:t>
            </a:r>
            <a:r>
              <a:rPr lang="en-US" sz="2800" dirty="0" smtClean="0"/>
              <a:t>applies</a:t>
            </a:r>
          </a:p>
          <a:p>
            <a:endParaRPr lang="en-US" sz="2800" dirty="0" smtClean="0"/>
          </a:p>
          <a:p>
            <a:r>
              <a:rPr lang="en-US" sz="2800" dirty="0"/>
              <a:t>Users and any other systems that may interact with a subject are represented as </a:t>
            </a:r>
            <a:r>
              <a:rPr lang="en-US" sz="2800" b="1" dirty="0"/>
              <a:t>Actors </a:t>
            </a:r>
            <a:endParaRPr lang="en-US" sz="2800" b="1" dirty="0" smtClean="0"/>
          </a:p>
          <a:p>
            <a:pPr marL="0" indent="0">
              <a:buNone/>
            </a:pPr>
            <a:endParaRPr lang="en-US" sz="2800" dirty="0"/>
          </a:p>
        </p:txBody>
      </p:sp>
      <p:sp>
        <p:nvSpPr>
          <p:cNvPr id="3" name="TextBox 2"/>
          <p:cNvSpPr txBox="1"/>
          <p:nvPr/>
        </p:nvSpPr>
        <p:spPr>
          <a:xfrm>
            <a:off x="228600" y="5943600"/>
            <a:ext cx="4001416" cy="584775"/>
          </a:xfrm>
          <a:prstGeom prst="rect">
            <a:avLst/>
          </a:prstGeom>
          <a:noFill/>
        </p:spPr>
        <p:txBody>
          <a:bodyPr wrap="none" rtlCol="0">
            <a:spAutoFit/>
          </a:bodyPr>
          <a:lstStyle/>
          <a:p>
            <a:r>
              <a:rPr lang="en-US" sz="1400" b="0" dirty="0" smtClean="0"/>
              <a:t>* Instances </a:t>
            </a:r>
            <a:r>
              <a:rPr lang="en-US" sz="1400" b="0" dirty="0"/>
              <a:t>of </a:t>
            </a:r>
            <a:r>
              <a:rPr lang="en-US" sz="1400" b="0" dirty="0" err="1"/>
              <a:t>Usecases</a:t>
            </a:r>
            <a:r>
              <a:rPr lang="en-US" sz="1400" b="0" dirty="0"/>
              <a:t> are modelled as Interactions.</a:t>
            </a:r>
          </a:p>
          <a:p>
            <a:endParaRPr 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9573" y="5623767"/>
            <a:ext cx="515611" cy="508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val 4"/>
          <p:cNvSpPr/>
          <p:nvPr/>
        </p:nvSpPr>
        <p:spPr bwMode="auto">
          <a:xfrm>
            <a:off x="8321976" y="5507738"/>
            <a:ext cx="822023" cy="761767"/>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imes New Roman" pitchFamily="18" charset="0"/>
            </a:endParaRPr>
          </a:p>
        </p:txBody>
      </p:sp>
      <p:cxnSp>
        <p:nvCxnSpPr>
          <p:cNvPr id="6" name="Straight Connector 5"/>
          <p:cNvCxnSpPr>
            <a:stCxn id="5" idx="7"/>
            <a:endCxn id="5" idx="3"/>
          </p:cNvCxnSpPr>
          <p:nvPr/>
        </p:nvCxnSpPr>
        <p:spPr bwMode="auto">
          <a:xfrm flipH="1">
            <a:off x="8442358" y="5619296"/>
            <a:ext cx="581259" cy="538651"/>
          </a:xfrm>
          <a:prstGeom prst="line">
            <a:avLst/>
          </a:prstGeom>
          <a:solidFill>
            <a:schemeClr val="accent1"/>
          </a:solidFill>
          <a:ln w="2540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7730109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1066800"/>
            <a:ext cx="8229600" cy="5287963"/>
          </a:xfrm>
        </p:spPr>
        <p:txBody>
          <a:bodyPr/>
          <a:lstStyle/>
          <a:p>
            <a:r>
              <a:rPr lang="en-US" sz="2000" dirty="0"/>
              <a:t>An </a:t>
            </a:r>
            <a:r>
              <a:rPr lang="en-US" sz="2000" b="1" dirty="0"/>
              <a:t>Actor</a:t>
            </a:r>
            <a:r>
              <a:rPr lang="en-US" sz="2000" dirty="0"/>
              <a:t> models a type of role played by an entity that interacts with the subjects of its associated </a:t>
            </a:r>
            <a:r>
              <a:rPr lang="en-US" sz="2000" dirty="0" err="1"/>
              <a:t>UseCases</a:t>
            </a:r>
            <a:r>
              <a:rPr lang="en-US" sz="2000" dirty="0"/>
              <a:t> (e.g., by exchanging signals and data). </a:t>
            </a:r>
            <a:endParaRPr lang="en-US" sz="2000" dirty="0" smtClean="0"/>
          </a:p>
          <a:p>
            <a:endParaRPr lang="en-US" sz="2000" dirty="0" smtClean="0"/>
          </a:p>
          <a:p>
            <a:r>
              <a:rPr lang="en-US" sz="2000" dirty="0" smtClean="0"/>
              <a:t>An Actor </a:t>
            </a:r>
            <a:r>
              <a:rPr lang="en-US" sz="2000" dirty="0"/>
              <a:t>may represent roles played by human users, external hardware, or other systems </a:t>
            </a:r>
            <a:endParaRPr lang="en-US" sz="2000" dirty="0" smtClean="0"/>
          </a:p>
          <a:p>
            <a:endParaRPr lang="en-US" sz="2000" dirty="0" smtClean="0"/>
          </a:p>
          <a:p>
            <a:r>
              <a:rPr lang="en-US" sz="2000" dirty="0" smtClean="0"/>
              <a:t>Thus</a:t>
            </a:r>
            <a:r>
              <a:rPr lang="en-US" sz="2000" dirty="0"/>
              <a:t>, a single physical instance may play the role of several different Actors and, conversely, a given Actor may be played by multiple different instances. </a:t>
            </a:r>
            <a:endParaRPr lang="en-US" sz="2000" dirty="0" smtClean="0"/>
          </a:p>
          <a:p>
            <a:endParaRPr lang="en-US" sz="2000" dirty="0"/>
          </a:p>
          <a:p>
            <a:r>
              <a:rPr lang="en-US" sz="2000" dirty="0"/>
              <a:t>An </a:t>
            </a:r>
            <a:r>
              <a:rPr lang="en-US" sz="2000" dirty="0" err="1"/>
              <a:t>UseCase</a:t>
            </a:r>
            <a:r>
              <a:rPr lang="en-US" sz="2000" dirty="0"/>
              <a:t> may have associated Actors, which describe how an instance of the Classifier realizing the </a:t>
            </a:r>
            <a:r>
              <a:rPr lang="en-US" sz="2000" dirty="0" err="1"/>
              <a:t>UseCase</a:t>
            </a:r>
            <a:r>
              <a:rPr lang="en-US" sz="2000" dirty="0"/>
              <a:t> and a user playing one of the roles of the Actor interact</a:t>
            </a:r>
            <a:r>
              <a:rPr lang="en-US" sz="2000" b="1" dirty="0"/>
              <a:t>. </a:t>
            </a:r>
          </a:p>
          <a:p>
            <a:endParaRPr lang="en-US" sz="2000" dirty="0"/>
          </a:p>
          <a:p>
            <a:endParaRPr lang="en-US" sz="2000" dirty="0" smtClean="0"/>
          </a:p>
          <a:p>
            <a:endParaRPr lang="en-US" sz="2000" dirty="0"/>
          </a:p>
        </p:txBody>
      </p:sp>
      <p:sp>
        <p:nvSpPr>
          <p:cNvPr id="3" name="TextBox 2"/>
          <p:cNvSpPr txBox="1"/>
          <p:nvPr/>
        </p:nvSpPr>
        <p:spPr>
          <a:xfrm>
            <a:off x="3886200" y="228600"/>
            <a:ext cx="1324402" cy="523220"/>
          </a:xfrm>
          <a:prstGeom prst="rect">
            <a:avLst/>
          </a:prstGeom>
          <a:noFill/>
        </p:spPr>
        <p:txBody>
          <a:bodyPr wrap="none" rtlCol="0">
            <a:spAutoFit/>
          </a:bodyPr>
          <a:lstStyle/>
          <a:p>
            <a:r>
              <a:rPr lang="en-US" sz="2800" dirty="0" smtClean="0">
                <a:latin typeface="+mj-lt"/>
              </a:rPr>
              <a:t>Actors</a:t>
            </a:r>
            <a:endParaRPr lang="en-US" sz="2800" dirty="0">
              <a:latin typeface="+mj-lt"/>
            </a:endParaRP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9573" y="5623767"/>
            <a:ext cx="515611" cy="508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val 4"/>
          <p:cNvSpPr/>
          <p:nvPr/>
        </p:nvSpPr>
        <p:spPr bwMode="auto">
          <a:xfrm>
            <a:off x="8321976" y="5507738"/>
            <a:ext cx="822023" cy="761767"/>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imes New Roman" pitchFamily="18" charset="0"/>
            </a:endParaRPr>
          </a:p>
        </p:txBody>
      </p:sp>
      <p:cxnSp>
        <p:nvCxnSpPr>
          <p:cNvPr id="6" name="Straight Connector 5"/>
          <p:cNvCxnSpPr>
            <a:stCxn id="5" idx="7"/>
            <a:endCxn id="5" idx="3"/>
          </p:cNvCxnSpPr>
          <p:nvPr/>
        </p:nvCxnSpPr>
        <p:spPr bwMode="auto">
          <a:xfrm flipH="1">
            <a:off x="8442358" y="5619296"/>
            <a:ext cx="581259" cy="538651"/>
          </a:xfrm>
          <a:prstGeom prst="line">
            <a:avLst/>
          </a:prstGeom>
          <a:solidFill>
            <a:schemeClr val="accent1"/>
          </a:solidFill>
          <a:ln w="2540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30123528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1143000"/>
            <a:ext cx="8229600" cy="5211763"/>
          </a:xfrm>
        </p:spPr>
        <p:txBody>
          <a:bodyPr/>
          <a:lstStyle/>
          <a:p>
            <a:r>
              <a:rPr lang="en-US" sz="2400" dirty="0"/>
              <a:t>A </a:t>
            </a:r>
            <a:r>
              <a:rPr lang="en-US" sz="2400" b="1" dirty="0"/>
              <a:t>subject</a:t>
            </a:r>
            <a:r>
              <a:rPr lang="en-US" sz="2400" dirty="0"/>
              <a:t> of a </a:t>
            </a:r>
            <a:r>
              <a:rPr lang="en-US" sz="2400" dirty="0" err="1"/>
              <a:t>UseCase</a:t>
            </a:r>
            <a:r>
              <a:rPr lang="en-US" sz="2400" dirty="0"/>
              <a:t> could be a system or any other element that may have behavior, such as a Component or Class </a:t>
            </a:r>
          </a:p>
        </p:txBody>
      </p:sp>
      <p:sp>
        <p:nvSpPr>
          <p:cNvPr id="3" name="TextBox 2"/>
          <p:cNvSpPr txBox="1"/>
          <p:nvPr/>
        </p:nvSpPr>
        <p:spPr>
          <a:xfrm>
            <a:off x="3886200" y="228600"/>
            <a:ext cx="1683474" cy="523220"/>
          </a:xfrm>
          <a:prstGeom prst="rect">
            <a:avLst/>
          </a:prstGeom>
          <a:noFill/>
        </p:spPr>
        <p:txBody>
          <a:bodyPr wrap="none" rtlCol="0">
            <a:spAutoFit/>
          </a:bodyPr>
          <a:lstStyle/>
          <a:p>
            <a:r>
              <a:rPr lang="en-US" sz="2800" dirty="0" smtClean="0">
                <a:latin typeface="+mj-lt"/>
              </a:rPr>
              <a:t>Subjects</a:t>
            </a:r>
            <a:endParaRPr lang="en-US" sz="2800" dirty="0">
              <a:latin typeface="+mj-lt"/>
            </a:endParaRP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9573" y="5623767"/>
            <a:ext cx="515611" cy="508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val 4"/>
          <p:cNvSpPr/>
          <p:nvPr/>
        </p:nvSpPr>
        <p:spPr bwMode="auto">
          <a:xfrm>
            <a:off x="8321976" y="5507738"/>
            <a:ext cx="822023" cy="761767"/>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imes New Roman" pitchFamily="18" charset="0"/>
            </a:endParaRPr>
          </a:p>
        </p:txBody>
      </p:sp>
      <p:cxnSp>
        <p:nvCxnSpPr>
          <p:cNvPr id="6" name="Straight Connector 5"/>
          <p:cNvCxnSpPr>
            <a:stCxn id="5" idx="7"/>
            <a:endCxn id="5" idx="3"/>
          </p:cNvCxnSpPr>
          <p:nvPr/>
        </p:nvCxnSpPr>
        <p:spPr bwMode="auto">
          <a:xfrm flipH="1">
            <a:off x="8442358" y="5619296"/>
            <a:ext cx="581259" cy="538651"/>
          </a:xfrm>
          <a:prstGeom prst="line">
            <a:avLst/>
          </a:prstGeom>
          <a:solidFill>
            <a:schemeClr val="accent1"/>
          </a:solidFill>
          <a:ln w="2540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19022654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1219200"/>
            <a:ext cx="8991600" cy="4678363"/>
          </a:xfrm>
        </p:spPr>
        <p:txBody>
          <a:bodyPr/>
          <a:lstStyle/>
          <a:p>
            <a:r>
              <a:rPr lang="en-US" sz="2400" b="1" dirty="0" smtClean="0"/>
              <a:t>An </a:t>
            </a:r>
            <a:r>
              <a:rPr lang="en-US" sz="2400" b="1" dirty="0" err="1"/>
              <a:t>UseCase</a:t>
            </a:r>
            <a:r>
              <a:rPr lang="en-US" sz="2400" b="1" dirty="0"/>
              <a:t> is a specification of behavior </a:t>
            </a:r>
            <a:r>
              <a:rPr lang="en-US" sz="2400" b="1" dirty="0" smtClean="0"/>
              <a:t>*</a:t>
            </a:r>
          </a:p>
          <a:p>
            <a:r>
              <a:rPr lang="en-US" sz="2400" b="1" dirty="0" smtClean="0"/>
              <a:t>An </a:t>
            </a:r>
            <a:r>
              <a:rPr lang="en-US" sz="2400" b="1" dirty="0" err="1" smtClean="0"/>
              <a:t>UseCase</a:t>
            </a:r>
            <a:r>
              <a:rPr lang="en-US" sz="2400" b="1" dirty="0" smtClean="0"/>
              <a:t> behavior could result in changes to state and communications with environment</a:t>
            </a:r>
          </a:p>
          <a:p>
            <a:r>
              <a:rPr lang="en-US" sz="2400" b="1" dirty="0" smtClean="0"/>
              <a:t>An </a:t>
            </a:r>
            <a:r>
              <a:rPr lang="en-US" sz="2400" b="1" dirty="0" err="1" smtClean="0"/>
              <a:t>UseCase</a:t>
            </a:r>
            <a:r>
              <a:rPr lang="en-US" sz="2400" b="1" dirty="0" smtClean="0"/>
              <a:t> is complete only if the functionality is completed </a:t>
            </a:r>
          </a:p>
          <a:p>
            <a:pPr marL="457200" lvl="1" indent="0">
              <a:buNone/>
            </a:pPr>
            <a:r>
              <a:rPr lang="en-US" sz="2000" b="1" dirty="0" smtClean="0"/>
              <a:t>      </a:t>
            </a:r>
            <a:r>
              <a:rPr lang="en-US" sz="1800" b="1" dirty="0" smtClean="0"/>
              <a:t>=&gt; no further inputs is expected and use case can be initiated again</a:t>
            </a:r>
          </a:p>
          <a:p>
            <a:pPr marL="457200" lvl="1" indent="0">
              <a:buNone/>
            </a:pPr>
            <a:r>
              <a:rPr lang="en-US" sz="1800" b="1" dirty="0" smtClean="0"/>
              <a:t>      =&gt; error state</a:t>
            </a:r>
          </a:p>
          <a:p>
            <a:pPr marL="457200" lvl="1" indent="0">
              <a:buNone/>
            </a:pPr>
            <a:endParaRPr lang="en-US" sz="1400" b="1" dirty="0"/>
          </a:p>
          <a:p>
            <a:pPr marL="457200" lvl="1" indent="0">
              <a:buNone/>
            </a:pPr>
            <a:endParaRPr lang="en-US" sz="1200" b="1" dirty="0" smtClean="0"/>
          </a:p>
          <a:p>
            <a:pPr marL="0" indent="0">
              <a:buNone/>
            </a:pPr>
            <a:r>
              <a:rPr lang="en-US" sz="1400" i="1" dirty="0" smtClean="0"/>
              <a:t>       * Behavior could be represented by  the following :</a:t>
            </a:r>
          </a:p>
          <a:p>
            <a:pPr lvl="2"/>
            <a:r>
              <a:rPr lang="en-US" sz="1400" i="1" dirty="0" smtClean="0"/>
              <a:t>Activities</a:t>
            </a:r>
            <a:endParaRPr lang="en-US" sz="1400" i="1" dirty="0"/>
          </a:p>
          <a:p>
            <a:pPr lvl="2"/>
            <a:r>
              <a:rPr lang="en-US" sz="1400" i="1" dirty="0"/>
              <a:t>State Machine </a:t>
            </a:r>
            <a:r>
              <a:rPr lang="en-US" sz="1400" i="1" dirty="0" smtClean="0"/>
              <a:t>changes</a:t>
            </a:r>
          </a:p>
          <a:p>
            <a:pPr lvl="2"/>
            <a:r>
              <a:rPr lang="en-US" sz="1400" i="1" dirty="0"/>
              <a:t>Interactions</a:t>
            </a:r>
          </a:p>
          <a:p>
            <a:pPr marL="914400" lvl="2" indent="0">
              <a:buNone/>
            </a:pPr>
            <a:endParaRPr lang="en-US" sz="1400" i="1" dirty="0"/>
          </a:p>
          <a:p>
            <a:pPr lvl="1">
              <a:buFont typeface="Arial" charset="0"/>
              <a:buChar char="•"/>
            </a:pPr>
            <a:endParaRPr lang="en-US" sz="1400" b="1" dirty="0" smtClean="0"/>
          </a:p>
          <a:p>
            <a:endParaRPr lang="en-US" sz="1800" b="1" dirty="0"/>
          </a:p>
        </p:txBody>
      </p:sp>
      <p:sp>
        <p:nvSpPr>
          <p:cNvPr id="3" name="TextBox 2"/>
          <p:cNvSpPr txBox="1"/>
          <p:nvPr/>
        </p:nvSpPr>
        <p:spPr>
          <a:xfrm>
            <a:off x="3886200" y="228600"/>
            <a:ext cx="1906291" cy="523220"/>
          </a:xfrm>
          <a:prstGeom prst="rect">
            <a:avLst/>
          </a:prstGeom>
          <a:noFill/>
        </p:spPr>
        <p:txBody>
          <a:bodyPr wrap="none" rtlCol="0">
            <a:spAutoFit/>
          </a:bodyPr>
          <a:lstStyle/>
          <a:p>
            <a:r>
              <a:rPr lang="en-US" sz="2800" dirty="0" err="1" smtClean="0">
                <a:latin typeface="+mj-lt"/>
              </a:rPr>
              <a:t>UseCases</a:t>
            </a:r>
            <a:endParaRPr lang="en-US" sz="2800" dirty="0">
              <a:latin typeface="+mj-lt"/>
            </a:endParaRP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9573" y="5623767"/>
            <a:ext cx="515611" cy="508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val 4"/>
          <p:cNvSpPr/>
          <p:nvPr/>
        </p:nvSpPr>
        <p:spPr bwMode="auto">
          <a:xfrm>
            <a:off x="8321976" y="5507738"/>
            <a:ext cx="822023" cy="761767"/>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imes New Roman" pitchFamily="18" charset="0"/>
            </a:endParaRPr>
          </a:p>
        </p:txBody>
      </p:sp>
      <p:cxnSp>
        <p:nvCxnSpPr>
          <p:cNvPr id="6" name="Straight Connector 5"/>
          <p:cNvCxnSpPr>
            <a:stCxn id="5" idx="7"/>
            <a:endCxn id="5" idx="3"/>
          </p:cNvCxnSpPr>
          <p:nvPr/>
        </p:nvCxnSpPr>
        <p:spPr bwMode="auto">
          <a:xfrm flipH="1">
            <a:off x="8442358" y="5619296"/>
            <a:ext cx="581259" cy="538651"/>
          </a:xfrm>
          <a:prstGeom prst="line">
            <a:avLst/>
          </a:prstGeom>
          <a:solidFill>
            <a:schemeClr val="accent1"/>
          </a:solidFill>
          <a:ln w="2540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7083263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29000" y="122328"/>
            <a:ext cx="3305328" cy="461665"/>
          </a:xfrm>
          <a:prstGeom prst="rect">
            <a:avLst/>
          </a:prstGeom>
          <a:noFill/>
        </p:spPr>
        <p:txBody>
          <a:bodyPr wrap="none" rtlCol="0">
            <a:spAutoFit/>
          </a:bodyPr>
          <a:lstStyle/>
          <a:p>
            <a:r>
              <a:rPr lang="en-US" sz="2400" dirty="0" smtClean="0">
                <a:latin typeface="+mj-lt"/>
              </a:rPr>
              <a:t>Ex #1 : A Calling Bell </a:t>
            </a:r>
            <a:endParaRPr lang="en-US" sz="2400" dirty="0">
              <a:latin typeface="+mj-lt"/>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4181" y="1905000"/>
            <a:ext cx="3034966" cy="2883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9573" y="5623767"/>
            <a:ext cx="515611" cy="508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val 4"/>
          <p:cNvSpPr/>
          <p:nvPr/>
        </p:nvSpPr>
        <p:spPr bwMode="auto">
          <a:xfrm>
            <a:off x="8321976" y="5507738"/>
            <a:ext cx="822023" cy="761767"/>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Times New Roman" pitchFamily="18" charset="0"/>
            </a:endParaRPr>
          </a:p>
        </p:txBody>
      </p:sp>
      <p:cxnSp>
        <p:nvCxnSpPr>
          <p:cNvPr id="6" name="Straight Connector 5"/>
          <p:cNvCxnSpPr>
            <a:stCxn id="5" idx="7"/>
            <a:endCxn id="5" idx="3"/>
          </p:cNvCxnSpPr>
          <p:nvPr/>
        </p:nvCxnSpPr>
        <p:spPr bwMode="auto">
          <a:xfrm flipH="1">
            <a:off x="8442358" y="5619296"/>
            <a:ext cx="581259" cy="538651"/>
          </a:xfrm>
          <a:prstGeom prst="line">
            <a:avLst/>
          </a:prstGeom>
          <a:solidFill>
            <a:schemeClr val="accent1"/>
          </a:solidFill>
          <a:ln w="2540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3420522065"/>
      </p:ext>
    </p:extLst>
  </p:cSld>
  <p:clrMapOvr>
    <a:masterClrMapping/>
  </p:clrMapOvr>
  <p:timing>
    <p:tnLst>
      <p:par>
        <p:cTn id="1" dur="indefinite" restart="never" nodeType="tmRoot"/>
      </p:par>
    </p:tnLst>
  </p:timing>
</p:sld>
</file>

<file path=ppt/theme/theme1.xml><?xml version="1.0" encoding="utf-8"?>
<a:theme xmlns:a="http://schemas.openxmlformats.org/drawingml/2006/main" name="TSIP_Presentation_Template">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TSIP_Presentation_Template</Template>
  <TotalTime>3584</TotalTime>
  <Words>1744</Words>
  <Application>Microsoft Office PowerPoint</Application>
  <PresentationFormat>On-screen Show (4:3)</PresentationFormat>
  <Paragraphs>173</Paragraphs>
  <Slides>49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ＭＳ Ｐゴシック</vt:lpstr>
      <vt:lpstr>Arial</vt:lpstr>
      <vt:lpstr>Symbol</vt:lpstr>
      <vt:lpstr>Times New Roman</vt:lpstr>
      <vt:lpstr>Wingdings</vt:lpstr>
      <vt:lpstr>TSIP_Presentation_Template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Biju Mathew</dc:creator>
  <cp:lastModifiedBy>Biju Mathew</cp:lastModifiedBy>
  <cp:revision>194</cp:revision>
  <dcterms:created xsi:type="dcterms:W3CDTF">2015-06-29T08:53:31Z</dcterms:created>
  <dcterms:modified xsi:type="dcterms:W3CDTF">2016-01-04T09:04:17Z</dcterms:modified>
</cp:coreProperties>
</file>